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_rels/notesSlide39.xml.rels" ContentType="application/vnd.openxmlformats-package.relationships+xml"/>
  <Override PartName="/ppt/notesSlides/_rels/notesSlide37.xml.rels" ContentType="application/vnd.openxmlformats-package.relationships+xml"/>
  <Override PartName="/ppt/notesSlides/notesSlide37.xml" ContentType="application/vnd.openxmlformats-officedocument.presentationml.notesSlide+xml"/>
  <Override PartName="/ppt/notesSlides/notesSlide39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media/image1.jpeg" ContentType="image/jpeg"/>
  <Override PartName="/ppt/media/image5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6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move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</a:t>
            </a:r>
            <a:r>
              <a:rPr b="0" lang="en-US" sz="2000" spc="-1" strike="noStrike">
                <a:latin typeface="Arial"/>
              </a:rPr>
              <a:t>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B36AE8FC-7BD3-48AA-B9A8-357D5219E59E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l-G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30EEAC5-6144-48F4-81B8-C7558AAF3D67}" type="slidenum">
              <a:rPr b="0" lang="el-G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l-GR" sz="1200" spc="-1" strike="noStrike">
                <a:latin typeface="+mn-l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C1ECA42-8E78-4D2E-9A80-551CED493531}" type="slidenum">
              <a:rPr b="0" lang="el-GR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76C4237-ADD0-4746-8D24-2BE9B1B3FE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34D653-3A4F-4EBE-B9F0-A6E4BEE440E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6180B9-2748-414C-9DD5-5CDF2901D7F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0E0385-5E59-4464-A464-26002EE362D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ABDD797-3D80-464A-80FD-91B06A655A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FD5B0A0-577E-4E37-AA75-9F07CECE3EE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9C26FC5-7847-45D8-A78A-88C9205206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8B1AAD3-09A6-4370-8623-EBCD0E56B5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EB47911-1399-457E-8872-A58985BAA9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B041822-8B8D-4BDD-8BEF-27C5F61384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1499230-1FA2-45E8-95E8-3A56F81AE5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F6EBB9-C393-469D-B48B-D393A62F51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CECDB63-820E-4A93-8C68-12BE0A0285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B193FBE-9F48-49FF-AE6A-C043FEEFC7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61880F4-671D-4C12-837B-E0E2A847505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2DF110B-D5B7-469D-8477-2EDAAA57049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8E3F0FE-D9FF-411C-A9DF-CD9FF41EB3B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089959F-F2F0-4003-93D7-5C0AB4FE1A6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10049A0-CC1F-497A-BE88-424AB7C8DB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C0CDCB2-E352-4271-9D8F-9A740FCFE0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9B82BF5-3E91-47AE-BFC6-ED22BEB5D2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5828D74-D50F-4F80-B30B-B56F0774C60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651047-E286-4B3B-942A-1B4B41DCCB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883BECA-66BD-4734-885C-8D77206CCBF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219965D-954F-4005-9CB1-E67E2A5A1BC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860601E-6F06-4809-A19B-2381E4A0D6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3F87259-FEF8-46A1-8960-A2969A0A8F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9F62F85-1F04-499A-9F37-8876748D812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A5FAA6D-419C-4881-81A4-56BBEAD4C3D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BDA3659-BEBB-4BA8-96F0-FF1F64C44D4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15EED18-F58A-4127-8C30-256DB27682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2E227D4-86D3-4672-AB28-37D8AD32F5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F7E2B00-8E01-4745-B78C-138A9D1FE13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B9C4EE-D991-49CA-9A24-31B6C8A52F4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401D6E2-7186-4BED-965B-035BDC0FFE5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36FC4AF-0A80-4CA8-8530-C248C112D6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56FC01E-7B71-4FDD-9A98-086D809AE3D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C8447EC-8519-4430-9EC0-DEA6CCA5A6A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83236CB-0FEF-4192-9051-B4D2EA5FE74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DCCB624-39BC-413C-80BB-DB9ADF487DB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AE3064E-46D3-433B-978A-81F401D412A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E5E9282-FBDC-4159-98C2-840726FAC74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022ACE0-667B-4741-951F-FF4EDD0EB5B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A9802E4-8F9B-48A4-A4B5-67A6BD6B38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AE2004-5BBA-4EB8-9427-3C68ED7DEEB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80D0B80-64F0-41C5-9D2A-924EEB35951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BC1719A-D4D9-45A2-B269-D994B96AA7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AFD2BB9-6792-4250-90C8-A8DADC75396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27C3489-BDC0-48F2-B8BC-AAD8C330570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0729621-61AE-4658-800F-C28874E560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936866E-8D56-45CF-A5A2-AE9B3BD6D8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E858C61-9D14-4543-A511-FBA1D6DB55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A5B7364-CBDD-4EDA-BB6A-541D1C5B520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D4C669E-55FB-496E-A814-A6AFEAF078F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68497BB-BEB1-4F82-A7B7-D9495B8F0B0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6BEED1-DE9B-4A9D-AE31-6D15CBD6FE1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89FF536-B471-430C-8B98-99F3D25C03F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E3178B4-7F2E-41CD-9E12-C4D853A205E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BE4767-1064-4097-9BC8-4D8250AE7B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D0987B-85F1-4CB9-8E1B-699D5D3E39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C974BD6-0C62-428F-9796-9F9BB0EEB12A}" type="slidenum">
              <a:rPr b="0" lang="de-D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</a:t>
            </a:r>
            <a:r>
              <a:rPr b="0" lang="en-US" sz="4400" spc="-1" strike="noStrike">
                <a:latin typeface="Arial"/>
              </a:rPr>
              <a:t>to edit </a:t>
            </a:r>
            <a:r>
              <a:rPr b="0" lang="en-US" sz="4400" spc="-1" strike="noStrike">
                <a:latin typeface="Arial"/>
              </a:rPr>
              <a:t>the title </a:t>
            </a:r>
            <a:r>
              <a:rPr b="0" lang="en-US" sz="4400" spc="-1" strike="noStrike">
                <a:latin typeface="Arial"/>
              </a:rPr>
              <a:t>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50510D9-534E-4277-9D7E-E1629FAAAF89}" type="slidenum">
              <a:rPr b="0" lang="de-D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</a:t>
            </a:r>
            <a:r>
              <a:rPr b="0" lang="en-US" sz="4400" spc="-1" strike="noStrike">
                <a:latin typeface="Arial"/>
              </a:rPr>
              <a:t>to edit </a:t>
            </a:r>
            <a:r>
              <a:rPr b="0" lang="en-US" sz="4400" spc="-1" strike="noStrike">
                <a:latin typeface="Arial"/>
              </a:rPr>
              <a:t>the title </a:t>
            </a:r>
            <a:r>
              <a:rPr b="0" lang="en-US" sz="4400" spc="-1" strike="noStrike">
                <a:latin typeface="Arial"/>
              </a:rPr>
              <a:t>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</a:t>
            </a:r>
            <a:r>
              <a:rPr b="0" lang="en-US" sz="3200" spc="-1" strike="noStrike">
                <a:latin typeface="Arial"/>
              </a:rPr>
              <a:t>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</a:t>
            </a:r>
            <a:r>
              <a:rPr b="0" lang="en-US" sz="2000" spc="-1" strike="noStrike">
                <a:latin typeface="Arial"/>
              </a:rPr>
              <a:t>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</a:t>
            </a:r>
            <a:r>
              <a:rPr b="0" lang="en-US" sz="1800" spc="-1" strike="noStrike">
                <a:latin typeface="Arial"/>
              </a:rPr>
              <a:t>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080" cy="3976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080" cy="3976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963BF75-1738-44A1-AC51-506870E0C0C5}" type="slidenum">
              <a:rPr b="0" lang="de-D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3B9F49-572D-40F9-BEE6-CF8DDBE18706}" type="slidenum">
              <a:rPr b="0" lang="de-D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</a:t>
            </a:r>
            <a:r>
              <a:rPr b="0" lang="en-US" sz="4400" spc="-1" strike="noStrike">
                <a:latin typeface="Arial"/>
              </a:rPr>
              <a:t>to edit </a:t>
            </a:r>
            <a:r>
              <a:rPr b="0" lang="en-US" sz="4400" spc="-1" strike="noStrike">
                <a:latin typeface="Arial"/>
              </a:rPr>
              <a:t>the title </a:t>
            </a:r>
            <a:r>
              <a:rPr b="0" lang="en-US" sz="4400" spc="-1" strike="noStrike">
                <a:latin typeface="Arial"/>
              </a:rPr>
              <a:t>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B960998-EFEE-41B8-9158-2DE37938D43A}" type="slidenum">
              <a:rPr b="0" lang="de-D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</a:t>
            </a:r>
            <a:r>
              <a:rPr b="0" lang="en-US" sz="4400" spc="-1" strike="noStrike">
                <a:latin typeface="Arial"/>
              </a:rPr>
              <a:t>to edit </a:t>
            </a:r>
            <a:r>
              <a:rPr b="0" lang="en-US" sz="4400" spc="-1" strike="noStrike">
                <a:latin typeface="Arial"/>
              </a:rPr>
              <a:t>the title </a:t>
            </a:r>
            <a:r>
              <a:rPr b="0" lang="en-US" sz="4400" spc="-1" strike="noStrike">
                <a:latin typeface="Arial"/>
              </a:rPr>
              <a:t>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theaterst.upatras.gr/?page_id=10324" TargetMode="External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www.upnet.gr/progress/" TargetMode="External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applewebdata://2A8A9FC1-BAFD-4F33-A67E-768E7704FFE7/#_ftnref1" TargetMode="External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s://eudoxus.gr/" TargetMode="External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https://erasmus.upatras.gr/" TargetMode="External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https://erasmus.upatras.gr/agreements/erasmus/list?department_id=41" TargetMode="External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https://esplo.theatrical.upatras.gr/" TargetMode="Externa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8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hyperlink" Target="https://synigorosfoititi.upatras.gr/" TargetMode="Externa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hyperlink" Target="https://www.upatras.gr/foitites/protoeteis/ilektronikos-odigos/" TargetMode="External"/><Relationship Id="rId2" Type="http://schemas.openxmlformats.org/officeDocument/2006/relationships/slideLayout" Target="../slideLayouts/slideLayout4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hyperlink" Target="https://welcometoup.upatras.gr/" TargetMode="Externa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eclass.upatras.gr/modules/auth/opencourses.php?fc=101" TargetMode="External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library.upatras.gr/" TargetMode="External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www.theaterst.upatras.gr/" TargetMode="External"/><Relationship Id="rId2" Type="http://schemas.openxmlformats.org/officeDocument/2006/relationships/hyperlink" Target="mailto:theatric@upatras.g" TargetMode="External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20640" y="1257480"/>
            <a:ext cx="7934400" cy="1893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rmAutofit/>
          </a:bodyPr>
          <a:p>
            <a:pPr algn="ctr">
              <a:lnSpc>
                <a:spcPct val="110000"/>
              </a:lnSpc>
              <a:buNone/>
            </a:pPr>
            <a:r>
              <a:rPr b="1" lang="el-GR" sz="4400" spc="-1" strike="noStrike">
                <a:solidFill>
                  <a:srgbClr val="632523"/>
                </a:solidFill>
                <a:latin typeface="Arial"/>
              </a:rPr>
              <a:t>ΦΟΙΤΗ</a:t>
            </a:r>
            <a:r>
              <a:rPr b="1" lang="el-GR" sz="4400" spc="-1" strike="noStrike">
                <a:solidFill>
                  <a:srgbClr val="632523"/>
                </a:solidFill>
                <a:latin typeface="Arial"/>
              </a:rPr>
              <a:t>ΣΗ </a:t>
            </a:r>
            <a:r>
              <a:rPr b="1" lang="el-GR" sz="4400" spc="-1" strike="noStrike">
                <a:solidFill>
                  <a:srgbClr val="632523"/>
                </a:solidFill>
                <a:latin typeface="Arial"/>
              </a:rPr>
              <a:t>ΣΤΟ </a:t>
            </a:r>
            <a:r>
              <a:rPr b="1" lang="el-GR" sz="4400" spc="-1" strike="noStrike">
                <a:solidFill>
                  <a:srgbClr val="632523"/>
                </a:solidFill>
                <a:latin typeface="Arial"/>
              </a:rPr>
              <a:t>ΤΜΗΜ</a:t>
            </a:r>
            <a:r>
              <a:rPr b="1" lang="el-GR" sz="4400" spc="-1" strike="noStrike">
                <a:solidFill>
                  <a:srgbClr val="632523"/>
                </a:solidFill>
                <a:latin typeface="Arial"/>
              </a:rPr>
              <a:t>Α</a:t>
            </a:r>
            <a:br>
              <a:rPr sz="4400"/>
            </a:br>
            <a:endParaRPr b="0" lang="en-US" sz="4400" spc="-1" strike="noStrike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4597200" y="3705120"/>
            <a:ext cx="4545360" cy="3063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rmAutofit/>
          </a:bodyPr>
          <a:p>
            <a:pPr algn="r">
              <a:lnSpc>
                <a:spcPct val="7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ΠΑΝΕΠΙΣΤΗΜ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ΙΟ ΠΑΤΡΩΝ </a:t>
            </a:r>
            <a:endParaRPr b="0" lang="en-US" sz="2000" spc="-1" strike="noStrike">
              <a:latin typeface="Arial"/>
            </a:endParaRPr>
          </a:p>
          <a:p>
            <a:pPr algn="r">
              <a:lnSpc>
                <a:spcPct val="7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ΣΧΟΛΗ 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ΑΝΘΡΩΠΙΣΤΙ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ΚΩΝ </a:t>
            </a:r>
            <a:endParaRPr b="0" lang="en-US" sz="2000" spc="-1" strike="noStrike">
              <a:latin typeface="Arial"/>
            </a:endParaRPr>
          </a:p>
          <a:p>
            <a:pPr algn="r">
              <a:lnSpc>
                <a:spcPct val="7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Times New Roman"/>
              </a:rPr>
              <a:t>&amp;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ΚΟΙΝΩΝΙΚΩΝ 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ΕΠΙΣΤΗΜΩΝ</a:t>
            </a:r>
            <a:endParaRPr b="0" lang="en-US" sz="2000" spc="-1" strike="noStrike">
              <a:latin typeface="Arial"/>
            </a:endParaRPr>
          </a:p>
          <a:p>
            <a:pPr algn="r">
              <a:lnSpc>
                <a:spcPct val="7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l-GR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24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l-GR" sz="2000" spc="-1" strike="noStrike">
                <a:solidFill>
                  <a:srgbClr val="500000"/>
                </a:solidFill>
                <a:latin typeface="Times New Roman"/>
              </a:rPr>
              <a:t>ΤΜΗΜΑ </a:t>
            </a:r>
            <a:r>
              <a:rPr b="1" lang="el-GR" sz="2000" spc="-1" strike="noStrike">
                <a:solidFill>
                  <a:srgbClr val="500000"/>
                </a:solidFill>
                <a:latin typeface="Times New Roman"/>
              </a:rPr>
              <a:t>ΘΕΑΤΡΙΚΩΝ </a:t>
            </a:r>
            <a:r>
              <a:rPr b="1" lang="el-GR" sz="2000" spc="-1" strike="noStrike">
                <a:solidFill>
                  <a:srgbClr val="500000"/>
                </a:solidFill>
                <a:latin typeface="Times New Roman"/>
              </a:rPr>
              <a:t>ΣΠΟΥΔΩΝ</a:t>
            </a:r>
            <a:endParaRPr b="0" lang="en-US" sz="20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l-GR" sz="2000" spc="-1" strike="noStrike">
                <a:solidFill>
                  <a:srgbClr val="500000"/>
                </a:solidFill>
                <a:latin typeface="Times New Roman"/>
              </a:rPr>
              <a:t>Προέδρος: </a:t>
            </a:r>
            <a:r>
              <a:rPr b="1" lang="el-GR" sz="2000" spc="-1" strike="noStrike">
                <a:solidFill>
                  <a:srgbClr val="500000"/>
                </a:solidFill>
                <a:latin typeface="Times New Roman"/>
              </a:rPr>
              <a:t>Ιωάννα </a:t>
            </a:r>
            <a:r>
              <a:rPr b="1" lang="el-GR" sz="2000" spc="-1" strike="noStrike">
                <a:solidFill>
                  <a:srgbClr val="500000"/>
                </a:solidFill>
                <a:latin typeface="Times New Roman"/>
              </a:rPr>
              <a:t>Παπαγεωργίου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14" name="Εικόνα 4" descr=""/>
          <p:cNvPicPr/>
          <p:nvPr/>
        </p:nvPicPr>
        <p:blipFill>
          <a:blip r:embed="rId1"/>
          <a:stretch/>
        </p:blipFill>
        <p:spPr>
          <a:xfrm>
            <a:off x="0" y="3447720"/>
            <a:ext cx="4545360" cy="340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000" spc="-1" strike="noStrike">
                <a:solidFill>
                  <a:srgbClr val="953735"/>
                </a:solidFill>
                <a:latin typeface="Arial"/>
              </a:rPr>
              <a:t>Ψηφιακ</a:t>
            </a:r>
            <a:r>
              <a:rPr b="0" lang="el-GR" sz="4000" spc="-1" strike="noStrike">
                <a:solidFill>
                  <a:srgbClr val="953735"/>
                </a:solidFill>
                <a:latin typeface="Arial"/>
              </a:rPr>
              <a:t>ές </a:t>
            </a:r>
            <a:r>
              <a:rPr b="0" lang="el-GR" sz="4000" spc="-1" strike="noStrike">
                <a:solidFill>
                  <a:srgbClr val="953735"/>
                </a:solidFill>
                <a:latin typeface="Arial"/>
              </a:rPr>
              <a:t>υπηρεσ</a:t>
            </a:r>
            <a:r>
              <a:rPr b="0" lang="el-GR" sz="4000" spc="-1" strike="noStrike">
                <a:solidFill>
                  <a:srgbClr val="953735"/>
                </a:solidFill>
                <a:latin typeface="Arial"/>
              </a:rPr>
              <a:t>ίες </a:t>
            </a:r>
            <a:r>
              <a:rPr b="0" lang="el-GR" sz="4000" spc="-1" strike="noStrike">
                <a:solidFill>
                  <a:srgbClr val="953735"/>
                </a:solidFill>
                <a:latin typeface="Arial"/>
              </a:rPr>
              <a:t>Πανεπι</a:t>
            </a:r>
            <a:r>
              <a:rPr b="0" lang="el-GR" sz="4000" spc="-1" strike="noStrike">
                <a:solidFill>
                  <a:srgbClr val="953735"/>
                </a:solidFill>
                <a:latin typeface="Arial"/>
              </a:rPr>
              <a:t>στημίου </a:t>
            </a:r>
            <a:r>
              <a:rPr b="0" lang="el-GR" sz="4000" spc="-1" strike="noStrike">
                <a:solidFill>
                  <a:srgbClr val="953735"/>
                </a:solidFill>
                <a:latin typeface="Arial"/>
              </a:rPr>
              <a:t>(1)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775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Πληροφορίες για τις ψηφιακές υπηρεσίες βρίσκονται συγκεντρωμένες στον σύνδεσμο</a:t>
            </a: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 u="sng">
                <a:solidFill>
                  <a:srgbClr val="0000ff"/>
                </a:solidFill>
                <a:uFillTx/>
                <a:latin typeface="Times New Roman"/>
                <a:hlinkClick r:id="rId1"/>
              </a:rPr>
              <a:t>https://www.theaterst.upatras.gr/?page_id=10324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  :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Οδηγίες για το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e-class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 και το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 Zoom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 (τηλεδιασκέψεις)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Ανακοιν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ώ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σεις Τμήματος και Γραμματείας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Ιδρυματικό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email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Wifi/eduroam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Χρ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ή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σιμους συνδέσμους / Πληροφορίες για διδάσκοντες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Τεχνική υποστήριξη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54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3600" spc="-1" strike="noStrike">
                <a:solidFill>
                  <a:srgbClr val="000000"/>
                </a:solidFill>
                <a:latin typeface="Arial"/>
              </a:rPr>
              <a:t>Ψηφιακέ</a:t>
            </a:r>
            <a:r>
              <a:rPr b="0" lang="el-GR" sz="3600" spc="-1" strike="noStrike">
                <a:solidFill>
                  <a:srgbClr val="000000"/>
                </a:solidFill>
                <a:latin typeface="Arial"/>
              </a:rPr>
              <a:t>ς </a:t>
            </a:r>
            <a:r>
              <a:rPr b="0" lang="el-GR" sz="3600" spc="-1" strike="noStrike">
                <a:solidFill>
                  <a:srgbClr val="000000"/>
                </a:solidFill>
                <a:latin typeface="Arial"/>
              </a:rPr>
              <a:t>υπηρεσί</a:t>
            </a:r>
            <a:r>
              <a:rPr b="0" lang="el-GR" sz="3600" spc="-1" strike="noStrike">
                <a:solidFill>
                  <a:srgbClr val="000000"/>
                </a:solidFill>
                <a:latin typeface="Arial"/>
              </a:rPr>
              <a:t>ες </a:t>
            </a:r>
            <a:r>
              <a:rPr b="0" lang="el-GR" sz="3600" spc="-1" strike="noStrike">
                <a:solidFill>
                  <a:srgbClr val="000000"/>
                </a:solidFill>
                <a:latin typeface="Arial"/>
              </a:rPr>
              <a:t>Πανεπισ</a:t>
            </a:r>
            <a:r>
              <a:rPr b="0" lang="el-GR" sz="3600" spc="-1" strike="noStrike">
                <a:solidFill>
                  <a:srgbClr val="000000"/>
                </a:solidFill>
                <a:latin typeface="Arial"/>
              </a:rPr>
              <a:t>τημίου </a:t>
            </a:r>
            <a:r>
              <a:rPr b="0" lang="el-GR" sz="3600" spc="-1" strike="noStrike">
                <a:solidFill>
                  <a:srgbClr val="000000"/>
                </a:solidFill>
                <a:latin typeface="Arial"/>
              </a:rPr>
              <a:t>(2)</a:t>
            </a:r>
            <a:br>
              <a:rPr sz="3600"/>
            </a:br>
            <a:r>
              <a:rPr b="0" lang="el-GR" sz="4000" spc="-1" strike="noStrike">
                <a:solidFill>
                  <a:srgbClr val="ff0000"/>
                </a:solidFill>
                <a:latin typeface="Arial"/>
              </a:rPr>
              <a:t>ΨΗΦΙΑ</a:t>
            </a:r>
            <a:r>
              <a:rPr b="0" lang="el-GR" sz="4000" spc="-1" strike="noStrike">
                <a:solidFill>
                  <a:srgbClr val="ff0000"/>
                </a:solidFill>
                <a:latin typeface="Arial"/>
              </a:rPr>
              <a:t>ΚΟ </a:t>
            </a:r>
            <a:r>
              <a:rPr b="0" lang="el-GR" sz="4000" spc="-1" strike="noStrike">
                <a:solidFill>
                  <a:srgbClr val="ff0000"/>
                </a:solidFill>
                <a:latin typeface="Arial"/>
              </a:rPr>
              <a:t>ΑΛΜΑ</a:t>
            </a:r>
            <a:br>
              <a:rPr sz="4400"/>
            </a:br>
            <a:r>
              <a:rPr b="0" lang="en-US" sz="24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https://www.upnet.gr/progress/</a:t>
            </a:r>
            <a:r>
              <a:rPr b="0" lang="el-GR" sz="2400" spc="-1" strike="noStrike">
                <a:solidFill>
                  <a:srgbClr val="ff0000"/>
                </a:solidFill>
                <a:latin typeface="Arial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457200" y="1816920"/>
            <a:ext cx="8228160" cy="4626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Σύστημα παροχής ηλεκτρονικών υπηρεσιών του Πανεπιστημίου Πατρών (ψηφιακή γραμματεία) προς τα μέλη της ακαδημαϊκής κοινότητας (φοιτητές, μέλη ΔΕΠ, εργαζόμενοι):</a:t>
            </a:r>
            <a:endParaRPr b="0" lang="en-US" sz="2400" spc="-1" strike="noStrike">
              <a:latin typeface="Arial"/>
            </a:endParaRPr>
          </a:p>
          <a:p>
            <a:pPr marL="674640" indent="-209520">
              <a:lnSpc>
                <a:spcPct val="100000"/>
              </a:lnSpc>
              <a:spcBef>
                <a:spcPts val="5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700" spc="-1" strike="noStrike">
                <a:solidFill>
                  <a:srgbClr val="000000"/>
                </a:solidFill>
                <a:latin typeface="Times New Roman"/>
              </a:rPr>
              <a:t>Εγγραφή φοιτητών/τριών – δήλωση μαθημάτων</a:t>
            </a:r>
            <a:endParaRPr b="0" lang="en-US" sz="2700" spc="-1" strike="noStrike">
              <a:latin typeface="Arial"/>
            </a:endParaRPr>
          </a:p>
          <a:p>
            <a:pPr marL="674640" indent="-209520">
              <a:lnSpc>
                <a:spcPct val="100000"/>
              </a:lnSpc>
              <a:spcBef>
                <a:spcPts val="5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700" spc="-1" strike="noStrike">
                <a:solidFill>
                  <a:srgbClr val="000000"/>
                </a:solidFill>
                <a:latin typeface="Times New Roman"/>
              </a:rPr>
              <a:t>Χορήγηση βεβαιώσεων και εγγράφων</a:t>
            </a:r>
            <a:endParaRPr b="0" lang="en-US" sz="2700" spc="-1" strike="noStrike">
              <a:latin typeface="Arial"/>
            </a:endParaRPr>
          </a:p>
          <a:p>
            <a:pPr marL="674640" indent="-209520">
              <a:lnSpc>
                <a:spcPct val="100000"/>
              </a:lnSpc>
              <a:spcBef>
                <a:spcPts val="5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700" spc="-1" strike="noStrike">
                <a:solidFill>
                  <a:srgbClr val="000000"/>
                </a:solidFill>
                <a:latin typeface="Times New Roman"/>
              </a:rPr>
              <a:t>Βαθμολόγηση - Έλεγχος Προόδου</a:t>
            </a:r>
            <a:endParaRPr b="0" lang="en-US" sz="2700" spc="-1" strike="noStrike">
              <a:latin typeface="Arial"/>
            </a:endParaRPr>
          </a:p>
          <a:p>
            <a:pPr marL="674640" indent="-209520">
              <a:lnSpc>
                <a:spcPct val="100000"/>
              </a:lnSpc>
              <a:spcBef>
                <a:spcPts val="5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700" spc="-1" strike="noStrike">
                <a:solidFill>
                  <a:srgbClr val="000000"/>
                </a:solidFill>
                <a:latin typeface="Times New Roman"/>
              </a:rPr>
              <a:t>Υπολογισμός και έκδοση πτυχίων</a:t>
            </a:r>
            <a:endParaRPr b="0" lang="en-US" sz="2700" spc="-1" strike="noStrike">
              <a:latin typeface="Arial"/>
            </a:endParaRPr>
          </a:p>
          <a:p>
            <a:pPr marL="674640" indent="-209520">
              <a:lnSpc>
                <a:spcPct val="100000"/>
              </a:lnSpc>
              <a:spcBef>
                <a:spcPts val="5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Times New Roman"/>
              </a:rPr>
              <a:t>Erasmus –</a:t>
            </a:r>
            <a:r>
              <a:rPr b="0" lang="el-GR" sz="2700" spc="-1" strike="noStrike">
                <a:solidFill>
                  <a:srgbClr val="000000"/>
                </a:solidFill>
                <a:latin typeface="Times New Roman"/>
              </a:rPr>
              <a:t> Πρακτική άσκηση</a:t>
            </a:r>
            <a:endParaRPr b="0" lang="en-US" sz="2700" spc="-1" strike="noStrike">
              <a:latin typeface="Arial"/>
            </a:endParaRPr>
          </a:p>
          <a:p>
            <a:pPr marL="674640" indent="-209520">
              <a:lnSpc>
                <a:spcPct val="100000"/>
              </a:lnSpc>
              <a:spcBef>
                <a:spcPts val="5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700" spc="-1" strike="noStrike">
                <a:solidFill>
                  <a:srgbClr val="000000"/>
                </a:solidFill>
                <a:latin typeface="Times New Roman"/>
              </a:rPr>
              <a:t>Ενημέρωση</a:t>
            </a:r>
            <a:endParaRPr b="0" lang="en-US" sz="2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3600" spc="-1" strike="noStrike">
                <a:solidFill>
                  <a:srgbClr val="953735"/>
                </a:solidFill>
                <a:latin typeface="Arial"/>
              </a:rPr>
              <a:t>ΣΠΟΥΔ</a:t>
            </a:r>
            <a:r>
              <a:rPr b="0" lang="el-GR" sz="3600" spc="-1" strike="noStrike">
                <a:solidFill>
                  <a:srgbClr val="953735"/>
                </a:solidFill>
                <a:latin typeface="Arial"/>
              </a:rPr>
              <a:t>ΕΣ ΣΤΟ </a:t>
            </a:r>
            <a:r>
              <a:rPr b="0" lang="el-GR" sz="3600" spc="-1" strike="noStrike">
                <a:solidFill>
                  <a:srgbClr val="953735"/>
                </a:solidFill>
                <a:latin typeface="Arial"/>
              </a:rPr>
              <a:t>ΤΜΗΜΑ </a:t>
            </a:r>
            <a:r>
              <a:rPr b="0" lang="el-GR" sz="3600" spc="-1" strike="noStrike">
                <a:solidFill>
                  <a:srgbClr val="953735"/>
                </a:solidFill>
                <a:latin typeface="Arial"/>
              </a:rPr>
              <a:t>ΘΕΑΤΡΙ</a:t>
            </a:r>
            <a:r>
              <a:rPr b="0" lang="el-GR" sz="3600" spc="-1" strike="noStrike">
                <a:solidFill>
                  <a:srgbClr val="953735"/>
                </a:solidFill>
                <a:latin typeface="Arial"/>
              </a:rPr>
              <a:t>ΚΩΝ </a:t>
            </a:r>
            <a:r>
              <a:rPr b="0" lang="el-GR" sz="3600" spc="-1" strike="noStrike">
                <a:solidFill>
                  <a:srgbClr val="953735"/>
                </a:solidFill>
                <a:latin typeface="Arial"/>
              </a:rPr>
              <a:t>ΣΠΟΥΔ</a:t>
            </a:r>
            <a:r>
              <a:rPr b="0" lang="el-GR" sz="3600" spc="-1" strike="noStrike">
                <a:solidFill>
                  <a:srgbClr val="953735"/>
                </a:solidFill>
                <a:latin typeface="Arial"/>
              </a:rPr>
              <a:t>ΩΝ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ΔΙΑΡΚΕΙΑ ΣΠΟΥΔΩΝ: </a:t>
            </a:r>
            <a:r>
              <a:rPr b="0" lang="el-GR" sz="3200" spc="-1" strike="noStrike">
                <a:solidFill>
                  <a:srgbClr val="953735"/>
                </a:solidFill>
                <a:latin typeface="Times New Roman"/>
              </a:rPr>
              <a:t>4 έτη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/ 8 εξάμηνα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Κάθε ακαδημαϊκό έτος διαιρείται σε δύο εξάμηνα (χειμερινό, εαρινό)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l-GR" sz="3200" spc="-1" strike="noStrike">
                <a:solidFill>
                  <a:srgbClr val="000000"/>
                </a:solidFill>
                <a:latin typeface="Times New Roman"/>
              </a:rPr>
              <a:t>Εξέταση μαθημάτων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: τα μαθήματα του χειμερινού εξαμήνου εξετάζονται στην εξεταστική του Φεβρουαρίου και του εαρινού στην εξεταστική του Ιουνίου. Επαναληπτική εξεταστική του Σεπτεμβρίου για τα μαθήματα και των δύο εξαμήνων του έτους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57204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ΑΡΙΘΜ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ΟΣ 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ΜΑΘΗ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ΜΑΤΩ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Ν 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ΠΤΥΧΙ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ΟΥ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3333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Επιτυχής εξέταση σε 48 μαθήματα, τα οποία αντιστοιχούν σε 192 διδακτικές μονάδες και 240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ECTS*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2" name="TextBox 3"/>
          <p:cNvSpPr/>
          <p:nvPr/>
        </p:nvSpPr>
        <p:spPr>
          <a:xfrm>
            <a:off x="597960" y="5709240"/>
            <a:ext cx="718488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*</a:t>
            </a:r>
            <a:r>
              <a:rPr b="0" lang="el-GR" sz="1600" spc="-1" strike="noStrike">
                <a:solidFill>
                  <a:srgbClr val="000000"/>
                </a:solidFill>
                <a:latin typeface="Comic Sans MS"/>
                <a:ea typeface="Calibri"/>
              </a:rPr>
              <a:t>Σ</a:t>
            </a:r>
            <a:r>
              <a:rPr b="0" lang="en-US" sz="1600" spc="-1" strike="noStrike">
                <a:solidFill>
                  <a:srgbClr val="000000"/>
                </a:solidFill>
                <a:latin typeface="Comic Sans MS"/>
                <a:ea typeface="Calibri"/>
              </a:rPr>
              <a:t>ύ</a:t>
            </a:r>
            <a:r>
              <a:rPr b="0" lang="el-GR" sz="1600" spc="-1" strike="noStrike">
                <a:solidFill>
                  <a:srgbClr val="000000"/>
                </a:solidFill>
                <a:latin typeface="Comic Sans MS"/>
                <a:ea typeface="Calibri"/>
              </a:rPr>
              <a:t>στημα Μεταφερομένων Ακαδημαϊκών Μονάδων: δημιουργήθηκε από την Επιτροπή της Ευρωπαϊκής Ένωσης με σκοπό την προώθηση της αμοιβαίας αναγνώρισης των σπουδών μεταξύ των Α.Ε.Ι. της Ευρωπαϊκής Ένωσης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ΕΓΓΡΑ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ΦΗ ΣΕ 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ΜΑΘΗ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ΜΑΤΑ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9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Στη διά­ρκεια των δύο πρώ­των ε­ξα­μή­νων των σπου­δών του ο/η φοι­τη­τής/ήτρια ο­φεί­λει να εγ­γρά­φε­ται και να συμ­με­τέ­χει στις αν­τί­στοι­χες ε­ξε­τά­σεις, σε ό­χι λι­γό­τε­ρα α­πό τέσ­σε­ρα (4) και σε ό­χι πε­ρισ­σό­τε­ρα α­πό έξι (6) μα­θή­μα­τα κά­θε ε­ξά­μη­νο. 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Στο τρίτο, τέταρτο, πέμπτο, έκτο έβδο­μο και ό­γδο­ο εξάμηνο ο φοιτητής μπο­ρεί να εγ­γρά­φε­ται κα­τ’ α­νώ­τα­το ό­ριο σε δώδεκα (12) μα­θή­μα­τα. 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Κα­τά το τέ­ταρ­το έ­τος σπου­δών ο φοι­τη­τής ο­φεί­λει να εγ­γρα­φεί σε δύ­ο (2) του­λά­χι­στον μα­θή­μα­τα κά­θε εξά­μη­νο 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ΕΓΓΡΑ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ΦΗ ΣΕ 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ΜΑΘΗ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ΜΑΤΑ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Η εγ­γρα­φή σε μα­θή­μα­τα των ο­ποί­ων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Times New Roman"/>
              </a:rPr>
              <a:t>οι ώ­ρες δι­δα­σκα­λί­ας συμπί­πτουν (ολικώς) δεν ε­πι­τρέ­πε­ται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. Σε πε­ρί­πτω­ση κα­τά την ο­ποί­α εκ των υ­στέ­ρων δι­α­πι­στω­θεί εγ­γρα­φή σε μα­θή­μα­τα που συμ­πί­πτουν, δι­α­τη­ρεί­ται η εγ­γρα­φή (και ο αν­τί­στοι­χος βαθ­μός) μό­νον σε ένα α­πό τα μα­θή­μα­τα αυ­τά</a:t>
            </a:r>
            <a:endParaRPr b="0" lang="en-US" sz="28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Η εγγραφή στο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e-class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 του μαθήματος δεν σημαίνει ότι έχετε κάνει πραγματική δήλωση του μαθήματος στο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progress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 (ηλεκτρονική γραμματεία)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ΠΡΟΓ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ΡΑΜΜ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Α 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ΣΠΟΥ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ΔΩΝ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Τα μα­θή­μα­τα δι­α­κρί­νον­ται ως προς την υ­πο­χρέωση εγ­γρα­φής σε αυτά των φοι­τη­τών σε: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υ­πο­χρε­ω­τι­κά, 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υ­πο­χρε­ω­τι­κά ε­πι­λε­γό­με­να (μα­θή­μα­τα δηλ. που ε­πι­λέ­γει κα­νείς α­πό συγ­κε­κρι­μέ­νο γνω­στι­κό αν­τι­κεί­με­νο ή κα­τη­γο­ρία μα­θη­μά­των),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ε­λεύ­θε­ρα ε­πι­λε­γό­με­να (μα­θή­μα­τα δηλ. α­πό ο­ποι­ο­δή­πο­τε γνω­στι­κό αν­τι­κεί­με­νο).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8160" cy="765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ΓΕΝΙΚΗ </a:t>
            </a: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ΚΑΤΑΝΟ</a:t>
            </a: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ΜΗ </a:t>
            </a: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ΜΑΘΗΜΑ</a:t>
            </a: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ΤΩΝ</a:t>
            </a:r>
            <a:endParaRPr b="0" lang="en-US" sz="3200" spc="-1" strike="noStrike">
              <a:latin typeface="Arial"/>
            </a:endParaRPr>
          </a:p>
        </p:txBody>
      </p:sp>
      <p:graphicFrame>
        <p:nvGraphicFramePr>
          <p:cNvPr id="250" name="Θέση περιεχομένου 5"/>
          <p:cNvGraphicFramePr/>
          <p:nvPr/>
        </p:nvGraphicFramePr>
        <p:xfrm>
          <a:off x="428760" y="355680"/>
          <a:ext cx="8458200" cy="5715000"/>
        </p:xfrm>
        <a:graphic>
          <a:graphicData uri="http://schemas.openxmlformats.org/drawingml/2006/table">
            <a:tbl>
              <a:tblPr/>
              <a:tblGrid>
                <a:gridCol w="4434480"/>
                <a:gridCol w="1603440"/>
                <a:gridCol w="1208880"/>
                <a:gridCol w="1211400"/>
              </a:tblGrid>
              <a:tr h="256680"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8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ΚΑΤΗΓΟΡΙΑ</a:t>
                      </a:r>
                      <a:endParaRPr b="0" lang="en-US" sz="8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800" spc="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ΑΡΙΘΜΟΣ ΜΑΘΗΜΑΤΩΝ</a:t>
                      </a:r>
                      <a:endParaRPr b="0" lang="en-US" sz="8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l-GR" sz="800" spc="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ΑΡΙΘΜΟΣ </a:t>
                      </a:r>
                      <a:r>
                        <a:rPr b="1" lang="el-GR" sz="900" spc="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δ.μ.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l-GR" sz="800" spc="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ΑΡΙΘΜΟΣ π.μ. </a:t>
                      </a:r>
                      <a:r>
                        <a:rPr b="1" lang="el-GR" sz="600" spc="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</a:t>
                      </a:r>
                      <a:r>
                        <a:rPr b="1" lang="en-US" sz="600" spc="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ECTS)</a:t>
                      </a:r>
                      <a:endParaRPr b="0" lang="en-US" sz="6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89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Ι. ΥΠΟΧΡΕΩΤΙΚΑ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128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Αρ­χαί­ο Θέ­α­τρο (ΑΘ)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Παγ­κό­σμιο Θέ­α­τρο (ΠΘ)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Νε­ο­ελ­λη­νι­κό Θέ­α­τρο (ΝΘ)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Θε­ω­ρί­α Θε­ά­τρου και Δρά­μα­τος (ΘΕ)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28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35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Γε­νι­κή Κα­τάρ­τι­ση (ΓΚ)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Ερ­γα­στή­ρια (ΕΡΓ)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Σε­μι­νά­ρια (ΣΕ)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Παιδαγωγική Κατάρτιση (ΠΚ)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9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ΙΙ. ΥΠΟΧΡΕΩΤΙΚΑ ΕΠΙΛΕΓΟΜΕΝΑ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56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Αρ­χαί­ο Θέ­α­τρο (ΑΘ)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Παγ­κό­σμιο Θέ­α­τρο (ΠΘ)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Νε­ο­ελ­λη­νι­κό Θέ­α­τρο (ΝΘ)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Θε­ω­ρί­α Θε­ά­τρου και Δρά­μα­τος (ΘΕ)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 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Γε­νι­κή Κα­τάρ­τι­ση (ΓΚ)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Ερ­γα­στή­ρια (ΕΡΓ)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Παιδαγωγική Κατάρτιση (ΠΚ)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040">
                <a:tc>
                  <a:txBody>
                    <a:bodyPr lIns="59760" rIns="5976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ΙΙΙ. </a:t>
                      </a:r>
                      <a:r>
                        <a:rPr b="0" lang="el-GR" sz="1000" spc="89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ΕΛΕΥΘΕΡΑ ΕΠΙΛΕΓΟΜΕΝΑ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334080"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Σύ­νο­λο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1" lang="el-GR" sz="11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48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192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9760" rIns="5976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99"/>
                        </a:spcAft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59760" marR="59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ΕΓΓΡΑ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ΦΗ ΣΕ 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ΜΑΘΗ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ΜΑΤΑ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457200" y="1417680"/>
            <a:ext cx="8228160" cy="4707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just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600" spc="-1" strike="noStrike" u="sng">
                <a:solidFill>
                  <a:srgbClr val="000000"/>
                </a:solidFill>
                <a:uFillTx/>
                <a:latin typeface="Times New Roman"/>
              </a:rPr>
              <a:t>Δεν ε­πι­τρέ­πε­ται 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</a:rPr>
              <a:t>η εγ­γρα­φή φοι­τη­τών του 1</a:t>
            </a:r>
            <a:r>
              <a:rPr b="0" lang="el-GR" sz="2600" spc="-1" strike="noStrike" baseline="30000">
                <a:solidFill>
                  <a:srgbClr val="000000"/>
                </a:solidFill>
                <a:latin typeface="Times New Roman"/>
              </a:rPr>
              <a:t>ου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</a:rPr>
              <a:t> &amp; 2</a:t>
            </a:r>
            <a:r>
              <a:rPr b="0" lang="el-GR" sz="2600" spc="-1" strike="noStrike" baseline="30000">
                <a:solidFill>
                  <a:srgbClr val="000000"/>
                </a:solidFill>
                <a:latin typeface="Times New Roman"/>
              </a:rPr>
              <a:t>ου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</a:rPr>
              <a:t> έτους </a:t>
            </a:r>
            <a:r>
              <a:rPr b="0" lang="el-GR" sz="2600" spc="-1" strike="noStrike" u="sng">
                <a:solidFill>
                  <a:srgbClr val="000000"/>
                </a:solidFill>
                <a:uFillTx/>
                <a:latin typeface="Times New Roman"/>
              </a:rPr>
              <a:t>σε ε­πι­λε­γό­με­να μα­θή­μα­τα που προσφέρονται σε μεγαλύτερα έτη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</a:rPr>
              <a:t>. </a:t>
            </a:r>
            <a:endParaRPr b="0" lang="en-US" sz="26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6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</a:rPr>
              <a:t>Οι φοιτητές του 3</a:t>
            </a:r>
            <a:r>
              <a:rPr b="0" lang="el-GR" sz="2600" spc="-1" strike="noStrike" baseline="30000">
                <a:solidFill>
                  <a:srgbClr val="000000"/>
                </a:solidFill>
                <a:latin typeface="Times New Roman"/>
              </a:rPr>
              <a:t>ου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</a:rPr>
              <a:t> &amp; 4</a:t>
            </a:r>
            <a:r>
              <a:rPr b="0" lang="el-GR" sz="2600" spc="-1" strike="noStrike" baseline="30000">
                <a:solidFill>
                  <a:srgbClr val="000000"/>
                </a:solidFill>
                <a:latin typeface="Times New Roman"/>
              </a:rPr>
              <a:t>ου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</a:rPr>
              <a:t> έτους μπορούν να δηλώνουν επιλεγόμενα μαθήματα όλων των ετών. </a:t>
            </a:r>
            <a:endParaRPr b="0" lang="en-US" sz="26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600" spc="-1" strike="noStrike">
                <a:solidFill>
                  <a:srgbClr val="000000"/>
                </a:solidFill>
                <a:latin typeface="Times New Roman"/>
              </a:rPr>
              <a:t>Η παρακολούθηση των εργαστηρίων και των σεμιναρίων είναι υποχρεωτική.</a:t>
            </a:r>
            <a:endParaRPr b="0" lang="en-US" sz="26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600" spc="-1" strike="noStrike">
                <a:solidFill>
                  <a:srgbClr val="000000"/>
                </a:solidFill>
                <a:latin typeface="Times New Roman"/>
              </a:rPr>
              <a:t>Οι φοιτητές πρέπει να έχουν </a:t>
            </a:r>
            <a:r>
              <a:rPr b="0" lang="el-GR" sz="2600" spc="-1" strike="noStrike" u="sng">
                <a:solidFill>
                  <a:srgbClr val="000000"/>
                </a:solidFill>
                <a:uFillTx/>
                <a:latin typeface="Times New Roman"/>
              </a:rPr>
              <a:t>κατ’ ελάχιστον 5 παρουσίες στα επιλεγόμενα μαθήματα</a:t>
            </a:r>
            <a:r>
              <a:rPr b="0" lang="el-GR" sz="2600" spc="-1" strike="noStrike">
                <a:solidFill>
                  <a:srgbClr val="000000"/>
                </a:solidFill>
                <a:latin typeface="Times New Roman"/>
              </a:rPr>
              <a:t> που δηλώνουν προκειμένου να λάβουν μέρος στις εξετάσεις των μαθημάτων αυτών</a:t>
            </a:r>
            <a:endParaRPr b="0" lang="en-US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ΠΡΟΓ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ΡΑΜΜ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Α 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ΣΠΟΥ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ΔΩΝ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273680"/>
            <a:ext cx="8228160" cy="5073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953735"/>
                </a:solidFill>
                <a:latin typeface="Times New Roman"/>
              </a:rPr>
              <a:t>ΠΡΟΑΠΑΙΤΟΥΜΕΝΑ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— 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ΑΘ 011: «Ει­σα­γω­γή στο αρ­χαί­ο θέ­α­τρο».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— 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ΘΕ 041: «Ει­σα­γω­γή στη θε­α­τρο­λο­γί­α (νε­ό­τε­ρο θέ­α­τρο)»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— 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ΓΚ 053: «Ει­σα­γω­γή στην ι­στο­ρί­α και θε­ω­ρί­α του κινη­μα­το­γρά­φου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— 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ΠΚ 081: «Διδακτική του θεάτρου Ι: Εισαγωγή στη θεατρική αγωγή (θεωρία και πρακτική)»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—  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ΠΚ 817 «Εισαγωγή στην ψυχολογία της τέχνης-Εμπειρική αισθητική»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— 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ΣΕΜ 071: «Σε­μι­νά­ριο Ι (Αρ­χαί­ο Θέ­α­τρο)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— 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ΕΡΓ 065: «Εισαγωγή στην υποκριτική»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__ ΕΡΓ 626: «Εισαγωγή στη σκηνοθεσία»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Επειδή οι φοιτητές του Α΄ έτους εξαιρούνται των προαπαιτούμενων μαθημάτων, </a:t>
            </a:r>
            <a:r>
              <a:rPr b="0" lang="el-GR" sz="2400" spc="-1" strike="noStrike" u="sng">
                <a:solidFill>
                  <a:srgbClr val="000000"/>
                </a:solidFill>
                <a:uFillTx/>
                <a:latin typeface="Times New Roman"/>
              </a:rPr>
              <a:t>δεν μπορούν να δηλώσουν μαθήματα επιλογής από τις κατηγορίες ΑΘ και ΘΕ.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000" spc="-1" strike="noStrike" cap="small">
                <a:solidFill>
                  <a:srgbClr val="000000"/>
                </a:solidFill>
                <a:latin typeface="Arial"/>
              </a:rPr>
              <a:t>ΤΜΗΜ</a:t>
            </a:r>
            <a:r>
              <a:rPr b="0" lang="el-GR" sz="4000" spc="-1" strike="noStrike" cap="small">
                <a:solidFill>
                  <a:srgbClr val="000000"/>
                </a:solidFill>
                <a:latin typeface="Arial"/>
              </a:rPr>
              <a:t>Α </a:t>
            </a:r>
            <a:r>
              <a:rPr b="0" lang="el-GR" sz="4000" spc="-1" strike="noStrike" cap="small">
                <a:solidFill>
                  <a:srgbClr val="000000"/>
                </a:solidFill>
                <a:latin typeface="Arial"/>
              </a:rPr>
              <a:t>ΘΕΑΤΡ</a:t>
            </a:r>
            <a:r>
              <a:rPr b="0" lang="el-GR" sz="4000" spc="-1" strike="noStrike" cap="small">
                <a:solidFill>
                  <a:srgbClr val="000000"/>
                </a:solidFill>
                <a:latin typeface="Arial"/>
              </a:rPr>
              <a:t>ΙΚΩΝ </a:t>
            </a:r>
            <a:r>
              <a:rPr b="0" lang="el-GR" sz="4000" spc="-1" strike="noStrike" cap="small">
                <a:solidFill>
                  <a:srgbClr val="000000"/>
                </a:solidFill>
                <a:latin typeface="Arial"/>
              </a:rPr>
              <a:t>ΣΠΟΥΔ</a:t>
            </a:r>
            <a:r>
              <a:rPr b="0" lang="el-GR" sz="4000" spc="-1" strike="noStrike" cap="small">
                <a:solidFill>
                  <a:srgbClr val="000000"/>
                </a:solidFill>
                <a:latin typeface="Arial"/>
              </a:rPr>
              <a:t>ΩΝ</a:t>
            </a:r>
            <a:r>
              <a:rPr b="0" lang="el-GR" sz="4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Ιδρύθηκε το 1989 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Δέχθηκε φοιτητές 1992/1993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Τμήμα της Σχολής Ανθρωπιστικών και Κοινωνικών Επιστημών του Πανεπιστημίου Πατρών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Το πτυχίο τετραετούς φοίτησης είναι θεωρητικής κατεύθυνσης, με έμφαση στη σπουδή του αρχαίου ελληνικού θεάτρου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853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ΠΡΟΣΦΕΡ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ΟΜΕΝΟ 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ΠΡΟΓΡΑΜ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ΜΑ 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ΣΠΟΥΔΩΝ 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2024-25 – 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Α΄ ΕΤΟΣ</a:t>
            </a:r>
            <a:endParaRPr b="0" lang="en-US" sz="2800" spc="-1" strike="noStrike">
              <a:latin typeface="Arial"/>
            </a:endParaRPr>
          </a:p>
        </p:txBody>
      </p:sp>
      <p:graphicFrame>
        <p:nvGraphicFramePr>
          <p:cNvPr id="256" name="Θέση περιεχομένου 3"/>
          <p:cNvGraphicFramePr/>
          <p:nvPr/>
        </p:nvGraphicFramePr>
        <p:xfrm>
          <a:off x="1848960" y="1216080"/>
          <a:ext cx="6508440" cy="2775960"/>
        </p:xfrm>
        <a:graphic>
          <a:graphicData uri="http://schemas.openxmlformats.org/drawingml/2006/table">
            <a:tbl>
              <a:tblPr/>
              <a:tblGrid>
                <a:gridCol w="201600"/>
                <a:gridCol w="3702960"/>
                <a:gridCol w="594720"/>
                <a:gridCol w="423000"/>
                <a:gridCol w="362880"/>
                <a:gridCol w="552960"/>
                <a:gridCol w="670320"/>
              </a:tblGrid>
              <a:tr h="4100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Τίτλος μαθήματος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ΚΩΔ.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Ω/Ε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ΔΜ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ECTS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ΕΙΔΟΣ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100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Εισαγωγή στο αρχαίο θέατρο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ΑΘ011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Π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114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Εισαγωγή στη θεατρολογία (νεότερο θέατρο)</a:t>
                      </a: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ΘΕ041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Π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50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Διδακτική του θεάτρου Ι: Εισαγωγή στη θεατρική αγωγή (θεωρία και πρακτική)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ΠΚ081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Π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048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Εισαγωγή στη θεωρία και ιστορία του χορού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ΓΚ055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Π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15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Δραματουργική ανάλυση Ι: κείμενα της κλασικής δραμα-</a:t>
                      </a:r>
                      <a:endParaRPr b="0" lang="en-US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τουργίας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ΘΕ044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Π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048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Επιλεγόμενο (υποχρεωτικό/ ελεύθερο)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Π/ΕΡΓ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048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Σύνολο μονάδων 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7" name="Πίνακας 4"/>
          <p:cNvGraphicFramePr/>
          <p:nvPr/>
        </p:nvGraphicFramePr>
        <p:xfrm>
          <a:off x="1846080" y="4012560"/>
          <a:ext cx="6500520" cy="2613240"/>
        </p:xfrm>
        <a:graphic>
          <a:graphicData uri="http://schemas.openxmlformats.org/drawingml/2006/table">
            <a:tbl>
              <a:tblPr/>
              <a:tblGrid>
                <a:gridCol w="201960"/>
                <a:gridCol w="3732840"/>
                <a:gridCol w="593280"/>
                <a:gridCol w="424800"/>
                <a:gridCol w="363960"/>
                <a:gridCol w="498240"/>
                <a:gridCol w="685440"/>
              </a:tblGrid>
              <a:tr h="4021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Τίτλος μαθήματος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ΚΩΔ.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Ω/Ε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ΔΜ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ECTS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ΕΙΔΟΣ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021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Μεσαιωνικό, αναγεννησιακό και ελισαβετιανό θέατρο 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ΠΘ021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Π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021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Δραματουργική ανάλυση ΙΙ: κείμενα της νεότερης δραματουργίας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ΘΕ045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Π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021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Είδη και φόρμες της όπερας και του νέου μουσικού θεάτρου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ΕΡΓ064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ΕΡΓ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021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Αρχαία ελληνική τραγωδία ΙΙ: Σοφοκλής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ΑΘ013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Π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008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Επιλεγόμενο (υποχρεωτικό/ ελεύθερο)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Π/ΕΡΓ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008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Επιλεγόμενο (υποχρεωτικό/ ελεύθερο)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Π/ΕΡΓ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01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l-GR" sz="11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</a:t>
                      </a: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Σύνολο μονάδων 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l-GR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258" name="Rectangle 1"/>
          <p:cNvSpPr/>
          <p:nvPr/>
        </p:nvSpPr>
        <p:spPr>
          <a:xfrm>
            <a:off x="0" y="3946680"/>
            <a:ext cx="18540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l-GR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2</a:t>
            </a:r>
            <a:r>
              <a:rPr b="1" i="1" lang="el-GR" sz="1200" spc="-1" strike="noStrike" baseline="30000">
                <a:solidFill>
                  <a:srgbClr val="000000"/>
                </a:solidFill>
                <a:latin typeface="Arial"/>
                <a:ea typeface="Times New Roman"/>
              </a:rPr>
              <a:t>ο</a:t>
            </a:r>
            <a:r>
              <a:rPr b="1" i="1" lang="el-GR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 εξάμηνο σπουδών</a:t>
            </a:r>
            <a:r>
              <a:rPr b="0" lang="el-GR" sz="1100" spc="-1" strike="noStrike">
                <a:solidFill>
                  <a:srgbClr val="000000"/>
                </a:solidFill>
                <a:latin typeface="Arial"/>
                <a:ea typeface="Times New Roman"/>
              </a:rPr>
              <a:t>    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59" name="Rectangle 3"/>
          <p:cNvSpPr/>
          <p:nvPr/>
        </p:nvSpPr>
        <p:spPr>
          <a:xfrm>
            <a:off x="139680" y="6613920"/>
            <a:ext cx="537228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000" spc="-1" strike="noStrike" u="sng" baseline="30000">
                <a:solidFill>
                  <a:srgbClr val="0000ff"/>
                </a:solidFill>
                <a:uFillTx/>
                <a:latin typeface="Garamond"/>
                <a:ea typeface="Times New Roman"/>
                <a:hlinkClick r:id="rId1"/>
              </a:rPr>
              <a:t>[1]</a:t>
            </a:r>
            <a:r>
              <a:rPr b="0" lang="el-GR" sz="1000" spc="-1" strike="noStrike">
                <a:solidFill>
                  <a:srgbClr val="000000"/>
                </a:solidFill>
                <a:latin typeface="Garamond"/>
                <a:ea typeface="Times New Roman"/>
              </a:rPr>
              <a:t> Επεξήγηση συντομογραφιών: Π= Παράδοση, Σ= Σεμινάριο, Ε= Εργαστήριο 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60" name="TextBox 8"/>
          <p:cNvSpPr/>
          <p:nvPr/>
        </p:nvSpPr>
        <p:spPr>
          <a:xfrm>
            <a:off x="14400" y="1463040"/>
            <a:ext cx="16963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el-GR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1</a:t>
            </a:r>
            <a:r>
              <a:rPr b="1" i="1" lang="el-GR" sz="1200" spc="-1" strike="noStrike" baseline="30000">
                <a:solidFill>
                  <a:srgbClr val="000000"/>
                </a:solidFill>
                <a:latin typeface="Arial"/>
                <a:ea typeface="Times New Roman"/>
              </a:rPr>
              <a:t>ο</a:t>
            </a:r>
            <a:r>
              <a:rPr b="1" i="1" lang="el-GR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 εξάμηνο σπουδών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Τίτλος 1"/>
          <p:cNvSpPr/>
          <p:nvPr/>
        </p:nvSpPr>
        <p:spPr>
          <a:xfrm>
            <a:off x="181800" y="5331240"/>
            <a:ext cx="8228160" cy="1141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Τίτλος 1"/>
          <p:cNvSpPr/>
          <p:nvPr/>
        </p:nvSpPr>
        <p:spPr>
          <a:xfrm>
            <a:off x="435240" y="5838120"/>
            <a:ext cx="8228160" cy="1141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63" name="Πίνακας 1"/>
          <p:cNvGraphicFramePr/>
          <p:nvPr/>
        </p:nvGraphicFramePr>
        <p:xfrm>
          <a:off x="0" y="1268280"/>
          <a:ext cx="8961120" cy="5627520"/>
        </p:xfrm>
        <a:graphic>
          <a:graphicData uri="http://schemas.openxmlformats.org/drawingml/2006/table">
            <a:tbl>
              <a:tblPr/>
              <a:tblGrid>
                <a:gridCol w="2000160"/>
                <a:gridCol w="218880"/>
                <a:gridCol w="525600"/>
                <a:gridCol w="632880"/>
                <a:gridCol w="432720"/>
                <a:gridCol w="552960"/>
                <a:gridCol w="786240"/>
                <a:gridCol w="451080"/>
                <a:gridCol w="578160"/>
                <a:gridCol w="992160"/>
                <a:gridCol w="1790640"/>
              </a:tblGrid>
              <a:tr h="119160">
                <a:tc>
                  <a:txBody>
                    <a:bodyPr anchor="t">
                      <a:noAutofit/>
                    </a:bodyPr>
                    <a:p>
                      <a:pPr marL="68040" algn="ctr">
                        <a:lnSpc>
                          <a:spcPct val="115000"/>
                        </a:lnSpc>
                        <a:buNone/>
                      </a:pP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Δ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Υ</a:t>
                      </a:r>
                      <a:r>
                        <a:rPr b="1" lang="en-US" sz="700" spc="9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Τ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Ρ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Α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4">
                  <a:txBody>
                    <a:bodyPr anchor="t">
                      <a:noAutofit/>
                    </a:bodyPr>
                    <a:p>
                      <a:pPr marL="68040" algn="ctr">
                        <a:lnSpc>
                          <a:spcPct val="115000"/>
                        </a:lnSpc>
                        <a:buNone/>
                      </a:pP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Τ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Ρ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Ι</a:t>
                      </a:r>
                      <a:r>
                        <a:rPr b="1" lang="en-US" sz="700" spc="9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Τ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Η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Τ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Τ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b="1" lang="en-US" sz="700" spc="9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Ρ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Τ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Η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 marL="68040" algn="ctr">
                        <a:lnSpc>
                          <a:spcPct val="115000"/>
                        </a:lnSpc>
                        <a:buNone/>
                      </a:pP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1" lang="en-US" sz="700" spc="9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Μ</a:t>
                      </a:r>
                      <a:r>
                        <a:rPr b="1" lang="en-US" sz="700" spc="29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1" lang="en-US" sz="700" spc="9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Τ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Η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68040" algn="ctr">
                        <a:lnSpc>
                          <a:spcPct val="115000"/>
                        </a:lnSpc>
                        <a:buNone/>
                      </a:pP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1" lang="en-US" sz="700" spc="9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b="1" lang="en-US" sz="700" spc="9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Ρ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b="1" lang="en-US" sz="700" spc="9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Σ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Κ</a:t>
                      </a:r>
                      <a:r>
                        <a:rPr b="1" lang="en-US" sz="700" spc="2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1" lang="en-US" sz="700" spc="15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Υ</a:t>
                      </a:r>
                      <a:r>
                        <a:rPr b="1" lang="en-US" sz="700" spc="9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974705"/>
                          </a:solidFill>
                          <a:latin typeface="Times New Roman"/>
                          <a:ea typeface="Times New Roman"/>
                        </a:rPr>
                        <a:t>Η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4880">
                <a:tc>
                  <a:txBody>
                    <a:bodyPr anchor="t">
                      <a:noAutofit/>
                    </a:bodyPr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0" lang="el-GR" sz="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 gridSpan="4" rowSpan="2">
                  <a:txBody>
                    <a:bodyPr anchor="t">
                      <a:noAutofit/>
                    </a:bodyPr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c0504d"/>
                          </a:solidFill>
                          <a:latin typeface="Times New Roman"/>
                          <a:ea typeface="Times New Roman"/>
                        </a:rPr>
                        <a:t>9-12</a:t>
                      </a:r>
                      <a:r>
                        <a:rPr b="1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Χορολογία στο χορό και στο θέατρο με έμφαση στην παιδαγωγική διάσταση, 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813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ΣΑΒΡΑΜΗ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ΕΠΙΛ. Α και Β΄ </a:t>
                      </a:r>
                      <a:r>
                        <a:rPr b="1" lang="el-GR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Βπ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12-15 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Υποκριτική στο πλαίσιο του θεάτρου στην εκπαίδευση, 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812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ΓΕΩΡΓΑΚΟΠΟΥΛΟΥ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ΕΠΙΛ. Α και Β΄</a:t>
                      </a:r>
                      <a:r>
                        <a:rPr b="1" lang="el-GR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Βπ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7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7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l-GR" sz="700" spc="-1" strike="noStrike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7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16-19  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Δραματουργική ανάλυση Ι: Κείμενα της κλασικής δραματουργίας, 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044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ΡΟΪΛΟΥ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ΥΠ. Α΄</a:t>
                      </a:r>
                      <a:r>
                        <a:rPr b="1" lang="el-GR" sz="1400" spc="-1" strike="noStrike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l-GR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Κ11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 rowSpan="2">
                  <a:txBody>
                    <a:bodyPr anchor="t">
                      <a:noAutofit/>
                    </a:bodyPr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9-12  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Εισαγωγή στο αρχαίο θέατρο, 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ATH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011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ΝΤΙ ΝΑΠΟΛΙ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ΥΠ. Α΄ </a:t>
                      </a:r>
                      <a:r>
                        <a:rPr b="1" lang="el-GR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Α1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943634"/>
                          </a:solidFill>
                          <a:latin typeface="Times New Roman"/>
                          <a:ea typeface="Times New Roman"/>
                        </a:rPr>
                        <a:t>12-15 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Εισαγωγή στη θεατρολογία (νεότερο θέατρο), 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041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ΡΟΪΛΟΥ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943634"/>
                          </a:solidFill>
                          <a:latin typeface="Times New Roman"/>
                          <a:ea typeface="Times New Roman"/>
                        </a:rPr>
                        <a:t>ΥΠ. Α΄ </a:t>
                      </a:r>
                      <a:r>
                        <a:rPr b="1" lang="el-GR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Κ11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943634"/>
                          </a:solidFill>
                          <a:latin typeface="Times New Roman"/>
                          <a:ea typeface="Times New Roman"/>
                        </a:rPr>
                        <a:t>11.30-14.30 </a:t>
                      </a:r>
                      <a:r>
                        <a:rPr b="0" lang="el-GR" sz="1400" spc="-1" strike="noStrike">
                          <a:solidFill>
                            <a:srgbClr val="943634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Σταθμοί της νεοελληνικής λογοτεχνίας (Νεοελληνική Λογοτεχνία Ι), 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GI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532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38160">
                        <a:lnSpc>
                          <a:spcPct val="115000"/>
                        </a:lnSpc>
                        <a:spcAft>
                          <a:spcPts val="601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ΝΙΦΤΑΝΙΔΟΥ </a:t>
                      </a:r>
                      <a:r>
                        <a:rPr b="1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ΕΠΙΛ. Α΄ </a:t>
                      </a:r>
                      <a:r>
                        <a:rPr b="1" lang="el-GR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Τ17</a:t>
                      </a:r>
                      <a:r>
                        <a:rPr b="1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ΤΕΠΕΚΕ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marL="12708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9-12 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Διδακτική του θεάτρου Ι: Εισαγωγή στη θεατρική αγωγή, 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081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12708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ΦΡΑΓΚΗ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12708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ΥΠ. Α΄ </a:t>
                      </a:r>
                      <a:r>
                        <a:rPr b="1" lang="el-GR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Βπ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12708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943634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12708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943634"/>
                          </a:solidFill>
                          <a:latin typeface="Times New Roman"/>
                          <a:ea typeface="Times New Roman"/>
                        </a:rPr>
                        <a:t>9-12</a:t>
                      </a:r>
                      <a:r>
                        <a:rPr b="1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Εργαστήριο πληροφορικής Ι: Επεξεργασία ήχου, εικόνας και βίντεο (2</a:t>
                      </a:r>
                      <a:r>
                        <a:rPr b="0" lang="el-GR" sz="1400" spc="-1" strike="noStrike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ο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τμήμα), 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625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12708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ΒΑΡΕΛΑΣ-ΚΥΡΙΑΚΟΣ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12708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ΕΠΙΛ. Α΄  </a:t>
                      </a:r>
                      <a:r>
                        <a:rPr b="1" lang="el-GR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Η/Υ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12708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700" spc="-1" strike="noStrike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700" spc="-1" strike="noStrike">
                        <a:latin typeface="Arial"/>
                      </a:endParaRPr>
                    </a:p>
                    <a:p>
                      <a:pPr marL="1656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17840">
                <a:tc>
                  <a:txBody>
                    <a:bodyPr anchor="t">
                      <a:noAutofit/>
                    </a:bodyPr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9-12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Εργαστήριο πληροφορικής Ι: Επεξεργασία ήχου, εικόνας και βίντεο (1</a:t>
                      </a:r>
                      <a:r>
                        <a:rPr b="0" lang="el-GR" sz="1400" spc="-1" strike="noStrike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ο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τμήμα), 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b="0" lang="en-GB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625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ΒΑΡΕΛΑΣ-ΚΥΡΙΑΚΟΣ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ΕΠΙΛ. Α΄ </a:t>
                      </a:r>
                      <a:r>
                        <a:rPr b="1" lang="el-GR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Η/Υ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16-19 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Εισαγωγή στη θεωρία και ιστορία του χορού, 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GI</a:t>
                      </a: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055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ΣΑΒΡΑΜΗ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8892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ΥΠ. Α΄ </a:t>
                      </a:r>
                      <a:r>
                        <a:rPr b="1" lang="el-GR" sz="14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Β1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68040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76120">
                <a:tc gridSpan="11">
                  <a:txBody>
                    <a:bodyPr anchor="t">
                      <a:noAutofit/>
                    </a:bodyPr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0" lang="el-GR" sz="7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ΓΙΑ ΤΟΥΣ ΦΟΙΤΗΤΕΣ ΠΑΛΑΙΟΤΕΡΩΝ ΕΤΩΝ (ΕΤΟΣ ΕΓΓΡΑΦΗΣ 2013-2014 και πριν) ΠΑΡΑΜΕΝΕΙ Η ΥΠΟΧΡΕΩΣΗ ΤΗΣ ΞΕΝΗΣ ΓΛΩΣΣΑΣ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Προσφέρονται Αγγλικά, Γαλλικά, Γερμανικά και Ρωσικά από το Διδασκαλείο Ξένων</a:t>
                      </a:r>
                      <a:r>
                        <a:rPr b="0" lang="el-GR" sz="700" spc="-18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Γλωσσών.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76120">
                <a:tc gridSpan="11">
                  <a:txBody>
                    <a:bodyPr anchor="t">
                      <a:noAutofit/>
                    </a:bodyPr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1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ΕΠΕΞΗΓΗΣΗ</a:t>
                      </a:r>
                      <a:r>
                        <a:rPr b="1" lang="el-GR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ΣΥΝΤΟΜΟΓΡΑΦΙΩΝ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endParaRPr b="0" lang="en-US" sz="700" spc="-1" strike="noStrike">
                        <a:latin typeface="Arial"/>
                      </a:endParaRPr>
                    </a:p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ΥΠ</a:t>
                      </a:r>
                      <a:r>
                        <a:rPr b="0" lang="el-GR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b="0" lang="el-GR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ΥΠΟΧΡΕΩΤΙΚΟ</a:t>
                      </a:r>
                      <a:r>
                        <a:rPr b="0" lang="el-GR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ΜΑΘΗΜΑ</a:t>
                      </a:r>
                      <a:r>
                        <a:rPr b="0" lang="el-GR" sz="700" spc="18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(π.χ.</a:t>
                      </a:r>
                      <a:r>
                        <a:rPr b="0" lang="el-GR" sz="700" spc="-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ΥΠ</a:t>
                      </a:r>
                      <a:r>
                        <a:rPr b="0" lang="el-GR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Α΄</a:t>
                      </a:r>
                      <a:r>
                        <a:rPr b="0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b="0" lang="el-GR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ΥΠΟΧΡΕΩΤΙΚΟ</a:t>
                      </a:r>
                      <a:r>
                        <a:rPr b="0" lang="el-GR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Α΄ΕΤΟΥΣ)</a:t>
                      </a:r>
                      <a:r>
                        <a:rPr b="0" lang="el-GR" sz="700" spc="194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ΕΠΙΛ</a:t>
                      </a:r>
                      <a:r>
                        <a:rPr b="0" lang="el-GR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b="0" lang="el-GR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ΕΠΙΛΕΓΟΜΕΝΟ</a:t>
                      </a:r>
                      <a:r>
                        <a:rPr b="0" lang="el-GR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ΜΑΘΗΜΑ</a:t>
                      </a:r>
                      <a:r>
                        <a:rPr b="0" lang="el-GR" sz="700" spc="18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(ΥΠΟΧΡΕΩΤΙΚΟ</a:t>
                      </a:r>
                      <a:r>
                        <a:rPr b="0" lang="el-GR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ΚΑΤ΄</a:t>
                      </a:r>
                      <a:r>
                        <a:rPr b="0" lang="el-GR" sz="700" spc="199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ΕΠΙΛΟΓΗ)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49640">
                <a:tc gridSpan="11">
                  <a:txBody>
                    <a:bodyPr anchor="t">
                      <a:noAutofit/>
                    </a:bodyPr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1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ΕΠΕΞΗΓΗΣΗ</a:t>
                      </a:r>
                      <a:r>
                        <a:rPr b="1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ΚΩΔΙΚΩΝ</a:t>
                      </a:r>
                      <a:r>
                        <a:rPr b="1" lang="el-GR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ΜΑΘΗΜΑΤΩΝ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0" lang="el-GR" sz="700" spc="-26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το</a:t>
                      </a:r>
                      <a:r>
                        <a:rPr b="0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αρχικό</a:t>
                      </a:r>
                      <a:r>
                        <a:rPr b="0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κομμάτι</a:t>
                      </a:r>
                      <a:r>
                        <a:rPr b="0" lang="el-GR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ΤΗΕ-</a:t>
                      </a:r>
                      <a:r>
                        <a:rPr b="1" lang="el-GR" sz="700" spc="-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αντιστοιχεί</a:t>
                      </a:r>
                      <a:r>
                        <a:rPr b="0" lang="el-GR" sz="700" spc="-3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στο</a:t>
                      </a:r>
                      <a:r>
                        <a:rPr b="0" lang="el-GR" sz="700" spc="-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Τμήμα,</a:t>
                      </a:r>
                      <a:r>
                        <a:rPr b="0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δηλαδή</a:t>
                      </a:r>
                      <a:r>
                        <a:rPr b="0" lang="el-GR" sz="700" spc="-26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Θεατρικών</a:t>
                      </a:r>
                      <a:r>
                        <a:rPr b="0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Σπουδών.</a:t>
                      </a:r>
                      <a:endParaRPr b="0" lang="en-US" sz="700" spc="-1" strike="noStrike">
                        <a:latin typeface="Arial"/>
                      </a:endParaRPr>
                    </a:p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Κατόπιν</a:t>
                      </a:r>
                      <a:r>
                        <a:rPr b="0" lang="el-GR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ακολουθεί</a:t>
                      </a:r>
                      <a:r>
                        <a:rPr b="0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η </a:t>
                      </a:r>
                      <a:r>
                        <a:rPr b="1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κατηγορία</a:t>
                      </a:r>
                      <a:r>
                        <a:rPr b="1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μαθήματος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b="0" lang="el-GR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ως</a:t>
                      </a:r>
                      <a:r>
                        <a:rPr b="0" lang="el-GR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εξής:</a:t>
                      </a:r>
                      <a:r>
                        <a:rPr b="0" lang="el-GR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ATH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0" lang="el-GR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Αρχαίο</a:t>
                      </a:r>
                      <a:r>
                        <a:rPr b="0" lang="el-GR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Θέατρο</a:t>
                      </a:r>
                      <a:r>
                        <a:rPr b="0" lang="el-GR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(ΑΘ)</a:t>
                      </a:r>
                      <a:r>
                        <a:rPr b="0" lang="el-GR" sz="700" spc="22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NTH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0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Νεοελληνικό</a:t>
                      </a:r>
                      <a:r>
                        <a:rPr b="0" lang="el-GR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Θέατρο</a:t>
                      </a:r>
                      <a:r>
                        <a:rPr b="0" lang="el-GR" sz="700" spc="-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(ΝΘ)</a:t>
                      </a:r>
                      <a:r>
                        <a:rPr b="0" lang="el-GR" sz="700" spc="219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WTH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0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Παγκόσμιο</a:t>
                      </a:r>
                      <a:r>
                        <a:rPr b="0" lang="el-GR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Θέατρο</a:t>
                      </a:r>
                      <a:r>
                        <a:rPr b="0" lang="el-GR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(ΠΘ)</a:t>
                      </a:r>
                      <a:r>
                        <a:rPr b="0" lang="el-GR" sz="700" spc="469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GI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0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Γενικής</a:t>
                      </a:r>
                      <a:r>
                        <a:rPr b="0" lang="el-GR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Κατάρτισης</a:t>
                      </a:r>
                      <a:r>
                        <a:rPr b="0" lang="el-GR" sz="700" spc="-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(ΓΚ)</a:t>
                      </a:r>
                      <a:endParaRPr b="0" lang="en-US" sz="700" spc="-1" strike="noStrike">
                        <a:latin typeface="Arial"/>
                      </a:endParaRPr>
                    </a:p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0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Θεωρία</a:t>
                      </a:r>
                      <a:r>
                        <a:rPr b="0" lang="el-GR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Θεάτρου</a:t>
                      </a:r>
                      <a:r>
                        <a:rPr b="0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και</a:t>
                      </a:r>
                      <a:r>
                        <a:rPr b="0" lang="el-GR" sz="700" spc="-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Δράματος</a:t>
                      </a:r>
                      <a:r>
                        <a:rPr b="0" lang="el-GR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(ΘΕ)</a:t>
                      </a:r>
                      <a:r>
                        <a:rPr b="0" lang="el-GR" sz="700" spc="233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0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Παιδαγωγική</a:t>
                      </a:r>
                      <a:r>
                        <a:rPr b="0" lang="el-GR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Κατάρτιση (ΠΚ)</a:t>
                      </a:r>
                      <a:r>
                        <a:rPr b="0" lang="el-GR" sz="700" spc="48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SEM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0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Σεμινάριο</a:t>
                      </a:r>
                      <a:r>
                        <a:rPr b="0" lang="el-GR" sz="700" spc="-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(ΣΕ)</a:t>
                      </a:r>
                      <a:r>
                        <a:rPr b="0" lang="el-GR" sz="700" spc="23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0" lang="el-GR" sz="700" spc="-2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Εργαστήριο</a:t>
                      </a:r>
                      <a:r>
                        <a:rPr b="0" lang="el-GR" sz="700" spc="-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(ΕΡΓ)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14120">
                <a:tc gridSpan="2">
                  <a:txBody>
                    <a:bodyPr anchor="t">
                      <a:noAutofit/>
                    </a:bodyPr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1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ΧΩΡΗΤΙΚΟΤΗΤΑ</a:t>
                      </a:r>
                      <a:r>
                        <a:rPr b="1" lang="el-GR" sz="700" spc="-3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ΑΙΘΟΥΣΩΝ</a:t>
                      </a:r>
                      <a:r>
                        <a:rPr b="1" lang="el-GR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(αριθμός</a:t>
                      </a:r>
                      <a:r>
                        <a:rPr b="1" lang="el-GR" sz="700" spc="-3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l-GR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ατόμων):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1" lang="en-US" sz="7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Α1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1" lang="en-US" sz="700" spc="-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1" lang="en-US" sz="7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Β1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1" lang="en-US" sz="700" spc="-5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1" lang="en-US" sz="7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Β2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1" lang="en-US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1" lang="en-US" sz="7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Β</a:t>
                      </a:r>
                      <a:r>
                        <a:rPr b="1" lang="el-GR" sz="7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σ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1" lang="en-US" sz="700" spc="-7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1" lang="en-US" sz="7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ΒΠ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1" lang="en-US" sz="700" spc="-12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1" lang="en-US" sz="7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Η/Υ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:10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1" lang="en-US" sz="7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Κ11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1" lang="en-US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1" lang="en-US" sz="700" spc="-1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ΠΑΜ11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b="1" lang="en-US" sz="700" spc="-15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7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8040">
                        <a:lnSpc>
                          <a:spcPct val="115000"/>
                        </a:lnSpc>
                        <a:buNone/>
                      </a:pPr>
                      <a:r>
                        <a:rPr b="0" lang="en-US" sz="700" spc="-1" strike="noStrike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7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975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Ω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ρ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ο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λ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ό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γ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ι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ο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π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ρ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ό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γ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ρ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μ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μ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4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5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Χ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ε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ι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μ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ε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ρ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ι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ν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ό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ε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ξ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ά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μ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ν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ο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Π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ρ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ό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γ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ρ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α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μ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μ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α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Σ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π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ο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υ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δ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ώ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ν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Δικαίωμα αναβαθμολόγησης σε </a:t>
            </a:r>
            <a:r>
              <a:rPr b="1" lang="el-GR" sz="3200" spc="-1" strike="noStrike">
                <a:solidFill>
                  <a:srgbClr val="000000"/>
                </a:solidFill>
                <a:latin typeface="Times New Roman"/>
              </a:rPr>
              <a:t>δύο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 (για Α΄ &amp; Β΄ έτη) ή </a:t>
            </a:r>
            <a:r>
              <a:rPr b="1" lang="el-GR" sz="3200" spc="-1" strike="noStrike">
                <a:solidFill>
                  <a:srgbClr val="000000"/>
                </a:solidFill>
                <a:latin typeface="Times New Roman"/>
              </a:rPr>
              <a:t>τέσσερα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 (για Γ΄ &amp; Δ΄ έτη) υποχρεωτικά μαθήματα στην εξεταστική Σεπτεμβρίου του ίδιου έτους,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μετά από αίτηση στη Γραμματεία τον Ιούλιο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Γ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ι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α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ν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α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μ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η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ν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τ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ρ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έ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χ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ε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τ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ε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κ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α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ι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δ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ε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ν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φ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τ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ά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ν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ε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τ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ε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τ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η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ν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ώ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ρ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α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έ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κ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δ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ο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σ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η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ς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τ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ο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υ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π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τ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υ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χ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ί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ο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υ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…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.</a:t>
            </a:r>
            <a:r>
              <a:rPr b="0" i="1" lang="el-GR" sz="3600" spc="-1" strike="noStrike">
                <a:solidFill>
                  <a:srgbClr val="953735"/>
                </a:solidFill>
                <a:latin typeface="Arial"/>
              </a:rPr>
              <a:t>.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Οφείλετε να μελετήσετε προσεκτικότατα τον: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953735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3200" spc="-1" strike="noStrike">
                <a:solidFill>
                  <a:srgbClr val="953735"/>
                </a:solidFill>
                <a:latin typeface="Times New Roman"/>
              </a:rPr>
              <a:t>Οδηγό Σπουδών του Τμήματος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953735"/>
                </a:solidFill>
                <a:latin typeface="Times New Roman"/>
              </a:rPr>
              <a:t>&amp;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953735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3200" spc="-1" strike="noStrike">
                <a:solidFill>
                  <a:srgbClr val="953735"/>
                </a:solidFill>
                <a:latin typeface="Times New Roman"/>
              </a:rPr>
              <a:t>Κανονισμό Σπουδών του Τμήματος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οι Οδηγοί είναι αναρτημένοι στην ιστοσελίδα του Τμήματος       Προπτυχιακά Θέματα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9" name="Ευθύγραμμο βέλος σύνδεσης 4"/>
          <p:cNvSpPr/>
          <p:nvPr/>
        </p:nvSpPr>
        <p:spPr>
          <a:xfrm>
            <a:off x="2897640" y="5308200"/>
            <a:ext cx="532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triangle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Δ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Ι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Δ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Α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Κ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Τ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Ι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Κ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Η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Ε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Π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Α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Ρ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Κ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Ε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Ι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Α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just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Το Πρόγραμμα σπουδών του Τμήματος παρέχει στους φοιτητές και στις φοιτήτριες με έτος εισαγωγής έως και το ακ. έτος 2023-2024 επάρκεια για να διδάξουν στην Πρωτοβάθμια και Δευτεροβάθμια Εκπαίδευση της Ελλάδας.</a:t>
            </a:r>
            <a:endParaRPr b="0" lang="en-US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Μετά την ψήφιση του νόμου 4957/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2022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, παιδαγωγική επάρκεια και βεβαίωση θα παραχωρείται με την ολοκλήρωση ειδικού προγράμματος παιδαγωγικών μαθημάτων που θα προσφέρεται από τα παιδαγωγικά τμήματα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miter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0" lang="el-GR" sz="4800" spc="-1" strike="noStrike">
                <a:solidFill>
                  <a:srgbClr val="000000"/>
                </a:solidFill>
                <a:latin typeface="Times New Roman"/>
              </a:rPr>
              <a:t>Σύμβουλος Σπουδών</a:t>
            </a:r>
            <a:endParaRPr b="0" lang="en-US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0" lang="el-GR" sz="4800" spc="-1" strike="noStrike">
                <a:solidFill>
                  <a:srgbClr val="000000"/>
                </a:solidFill>
                <a:latin typeface="Times New Roman"/>
              </a:rPr>
              <a:t>Α΄ έτους</a:t>
            </a:r>
            <a:endParaRPr b="0" lang="en-US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0" lang="el-GR" sz="4800" spc="-1" strike="noStrike">
                <a:solidFill>
                  <a:srgbClr val="000000"/>
                </a:solidFill>
                <a:latin typeface="Times New Roman"/>
              </a:rPr>
              <a:t>Αικατερίνη Σαβράμη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452520"/>
            <a:ext cx="8228160" cy="965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Σ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Υ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Γ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Γ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Ρ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Α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Μ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Μ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Α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Τ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Α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txBody>
          <a:bodyPr numCol="1" spcCol="0" lIns="90000" rIns="90000" tIns="45000" bIns="45000" anchor="t">
            <a:normAutofit fontScale="97000"/>
          </a:bodyPr>
          <a:p>
            <a:pPr marL="343080" indent="-343080">
              <a:lnSpc>
                <a:spcPct val="40000"/>
              </a:lnSpc>
              <a:spcBef>
                <a:spcPts val="680"/>
              </a:spcBef>
              <a:buNone/>
              <a:tabLst>
                <a:tab algn="l" pos="0"/>
              </a:tabLst>
            </a:pPr>
            <a:endParaRPr b="0" lang="en-US" sz="3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0"/>
              </a:spcBef>
              <a:buNone/>
              <a:tabLst>
                <a:tab algn="l" pos="0"/>
              </a:tabLst>
            </a:pPr>
            <a:r>
              <a:rPr b="0" lang="el-GR" sz="3400" spc="-1" strike="noStrike">
                <a:solidFill>
                  <a:srgbClr val="000000"/>
                </a:solidFill>
                <a:latin typeface="Times New Roman"/>
              </a:rPr>
              <a:t>- Διανομή δωρεάν διδακτικών συγγραμμάτων:</a:t>
            </a:r>
            <a:endParaRPr b="0" lang="en-US" sz="3400" spc="-1" strike="noStrike">
              <a:latin typeface="Arial"/>
            </a:endParaRPr>
          </a:p>
          <a:p>
            <a:pPr marL="343080" indent="-343080" algn="r">
              <a:lnSpc>
                <a:spcPct val="100000"/>
              </a:lnSpc>
              <a:spcBef>
                <a:spcPts val="680"/>
              </a:spcBef>
              <a:buNone/>
              <a:tabLst>
                <a:tab algn="l" pos="0"/>
              </a:tabLst>
            </a:pPr>
            <a:r>
              <a:rPr b="0" lang="el-GR" sz="3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l-GR" sz="3400" spc="-1" strike="noStrike">
                <a:solidFill>
                  <a:srgbClr val="000000"/>
                </a:solidFill>
                <a:latin typeface="Times New Roman"/>
              </a:rPr>
              <a:t>ηλεκτρονικό σύστημα </a:t>
            </a:r>
            <a:r>
              <a:rPr b="0" i="1" lang="el-GR" sz="3400" spc="-1" strike="noStrike">
                <a:solidFill>
                  <a:srgbClr val="632523"/>
                </a:solidFill>
                <a:latin typeface="Times New Roman"/>
              </a:rPr>
              <a:t>Εύδοξος</a:t>
            </a:r>
            <a:endParaRPr b="0" lang="en-US" sz="3400" spc="-1" strike="noStrike">
              <a:latin typeface="Arial"/>
            </a:endParaRPr>
          </a:p>
          <a:p>
            <a:pPr marL="343080" indent="-343080" algn="r">
              <a:lnSpc>
                <a:spcPct val="100000"/>
              </a:lnSpc>
              <a:spcBef>
                <a:spcPts val="680"/>
              </a:spcBef>
              <a:buNone/>
              <a:tabLst>
                <a:tab algn="l" pos="0"/>
              </a:tabLst>
            </a:pPr>
            <a:r>
              <a:rPr b="0" i="1" lang="en-US" sz="3400" spc="-1" strike="noStrike" u="sng">
                <a:solidFill>
                  <a:srgbClr val="0000ff"/>
                </a:solidFill>
                <a:uFillTx/>
                <a:latin typeface="Times New Roman"/>
                <a:hlinkClick r:id="rId1"/>
              </a:rPr>
              <a:t>https://eudoxus.gr/</a:t>
            </a:r>
            <a:endParaRPr b="0" lang="en-US" sz="3400" spc="-1" strike="noStrike">
              <a:latin typeface="Arial"/>
            </a:endParaRPr>
          </a:p>
          <a:p>
            <a:pPr marL="343080" indent="19080">
              <a:lnSpc>
                <a:spcPct val="100000"/>
              </a:lnSpc>
              <a:spcBef>
                <a:spcPts val="680"/>
              </a:spcBef>
              <a:buNone/>
              <a:tabLst>
                <a:tab algn="l" pos="0"/>
              </a:tabLst>
            </a:pPr>
            <a:r>
              <a:rPr b="0" lang="el-GR" sz="3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l-GR" sz="3400" spc="-1" strike="noStrike">
                <a:solidFill>
                  <a:srgbClr val="000000"/>
                </a:solidFill>
                <a:latin typeface="Times New Roman"/>
              </a:rPr>
              <a:t>Ανώτατο όριο διδακτικών συγγραμμάτων για κάθε φοιτητή/ήτρια: </a:t>
            </a:r>
            <a:r>
              <a:rPr b="0" lang="el-GR" sz="3400" spc="-1" strike="noStrike">
                <a:solidFill>
                  <a:srgbClr val="1f497d"/>
                </a:solidFill>
                <a:latin typeface="Times New Roman"/>
              </a:rPr>
              <a:t>44</a:t>
            </a:r>
            <a:endParaRPr b="0" lang="en-US" sz="3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0"/>
              </a:spcBef>
              <a:buNone/>
              <a:tabLst>
                <a:tab algn="l" pos="0"/>
              </a:tabLst>
            </a:pPr>
            <a:r>
              <a:rPr b="0" lang="el-GR" sz="3400" spc="-1" strike="noStrike">
                <a:solidFill>
                  <a:srgbClr val="000000"/>
                </a:solidFill>
                <a:latin typeface="Times New Roman"/>
              </a:rPr>
              <a:t>- Διανομή διδακτικών σημειώσεων μέσω </a:t>
            </a:r>
            <a:r>
              <a:rPr b="0" lang="en-US" sz="3400" spc="-1" strike="noStrike">
                <a:solidFill>
                  <a:srgbClr val="000000"/>
                </a:solidFill>
                <a:latin typeface="Times New Roman"/>
              </a:rPr>
              <a:t>e-class</a:t>
            </a:r>
            <a:endParaRPr b="0" lang="en-US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650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E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R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A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S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M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U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S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Σ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Π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Ο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Υ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Δ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Ω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Ν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927000"/>
            <a:ext cx="8228160" cy="5633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de-DE" sz="2000" spc="-1" strike="noStrike" u="sng">
                <a:solidFill>
                  <a:srgbClr val="0000ff"/>
                </a:solidFill>
                <a:uFillTx/>
                <a:latin typeface="Times New Roman"/>
                <a:hlinkClick r:id="rId1"/>
              </a:rPr>
              <a:t>https://erasmus.upatras.gr/</a:t>
            </a:r>
            <a:r>
              <a:rPr b="0" lang="de-DE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Βασικές προϋποθέσεις για την κινητικότητα των φοιτητών για σπουδές είναι: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Ελάχιστη διάρκεια παραμονής 3 μήνες και μέγιστη 12 μήνες ανά κύκλο σπουδών. 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Οι φοιτητές να είναι εγγεγραμμένοι τουλάχιστον στο δεύτερο έτος σπουδών και να έχουν ολοκληρώσει επιτυχώς τα μαθήματα του πρώτου έτους.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H γνώση ξένης γλώσσας, επιπέδου Β2 (τουλάχιστον)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Ύπαρξη Διμερούς Συμφωνίας με το Ίδρυμα Υποδοχής (ξένο Πανεπιστήμιο)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Υπογραφή Συμφωνίας Σπουδών (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Learning Agreement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) από τον φοιτητή/τρια και τους αντίστοιχους συντονιστές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Erasmus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+.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Χορήγηση πιστοποιητικού αναλυτικής βαθμολογίας (Transcript of Records) από το Πανεπιστήμιο Υποδοχής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Πλήρης αναγνώριση επιτυχούς παρακολούθησης μαθημάτων (εφαρμογή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ECTS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).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650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E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R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A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S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M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U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S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Σ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Π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Ο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Υ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Δ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Ω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Ν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457200" y="1163880"/>
            <a:ext cx="8228160" cy="496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l-GR" sz="2400" spc="-1" strike="noStrike">
                <a:solidFill>
                  <a:srgbClr val="000000"/>
                </a:solidFill>
                <a:latin typeface="Times New Roman"/>
              </a:rPr>
              <a:t>ΣΥΝΕΡΓΑΖΟΜΕΝΑ ΤΜΗΜΑΤΑ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 u="sng">
                <a:solidFill>
                  <a:srgbClr val="0000ff"/>
                </a:solidFill>
                <a:uFillTx/>
                <a:latin typeface="Times New Roman"/>
                <a:hlinkClick r:id="rId1"/>
              </a:rPr>
              <a:t>https://erasmus.upatras.gr/agreements/erasmus/list?department_id=41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Vilnius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, 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Lithuanian Academy of Music and Theatre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,  Βίλνιους Λιθουανία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Istanbul Yeni Yuzyil Universitesi,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 Κωνσταντινούπολη Τουρκία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University Of Lodz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, 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Λοτζ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Πολωνία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Universität des Saarlandes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, 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Σαάρμπρυκεν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Γερμανία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Università di Pisa, 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Πίζα Ιταλία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Winchester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University</a:t>
            </a:r>
            <a:r>
              <a:rPr b="1" lang="el-GR" sz="2000" spc="-1" strike="noStrike">
                <a:solidFill>
                  <a:srgbClr val="000000"/>
                </a:solidFill>
                <a:latin typeface="Times New Roman"/>
              </a:rPr>
              <a:t>, Μεγάλη Βρετανία 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(μόνο για προσωπικό)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E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R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A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S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M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U</a:t>
            </a:r>
            <a:r>
              <a:rPr b="0" lang="en-US" sz="3200" spc="-1" strike="noStrike">
                <a:solidFill>
                  <a:srgbClr val="953735"/>
                </a:solidFill>
                <a:latin typeface="Arial"/>
              </a:rPr>
              <a:t>S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Π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Ρ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Α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Κ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Τ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Ι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Κ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Η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Σ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Α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Σ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Κ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Η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Σ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Η</a:t>
            </a:r>
            <a:r>
              <a:rPr b="0" lang="el-GR" sz="3200" spc="-1" strike="noStrike">
                <a:solidFill>
                  <a:srgbClr val="953735"/>
                </a:solidFill>
                <a:latin typeface="Arial"/>
              </a:rPr>
              <a:t>Σ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Δυνατ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ό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τητα για πρακτική εξάσκηση σε εταιρείες, εκπαιδευτικά και ερευνητικά κέντρα, οργανισμούς κατάρτισης είναι: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Βασικές προϋποθέσεις συμμετοχής: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Οι φοιτητές να είναι υπήκοοι χώρας που συμμετέχει στο Πρόγραμμα Erasmus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Ελάχιστη </a:t>
            </a:r>
            <a:r>
              <a:rPr b="0" lang="el-GR" sz="2000" spc="-1" strike="noStrike">
                <a:solidFill>
                  <a:srgbClr val="953735"/>
                </a:solidFill>
                <a:latin typeface="Times New Roman"/>
              </a:rPr>
              <a:t>διάρκεια παραμονής 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2 μήνες και μέγιστη 12 μήνες ανά κύκλο σπουδών. 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953735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000" spc="-1" strike="noStrike">
                <a:solidFill>
                  <a:srgbClr val="953735"/>
                </a:solidFill>
                <a:latin typeface="Times New Roman"/>
              </a:rPr>
              <a:t>Σύναψη Σύμβασης Κινητικότητας 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μεταξύ του φοιτητή και του ιδρύματος προέλευσης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953735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000" spc="-1" strike="noStrike">
                <a:solidFill>
                  <a:srgbClr val="953735"/>
                </a:solidFill>
                <a:latin typeface="Times New Roman"/>
              </a:rPr>
              <a:t>Σύναψη Συμφωνίας Κατάρτισης 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(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Learning Agreement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), μεταξύ του φοιτητή, του ιδρύματος προέλευσης μια του φορέα υποδοχής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 fontScale="88000"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ΔΙΔΑΣ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ΚΟΝΤ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ΕΣ &amp; 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ΔΙΔΑΣ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ΚΟΜΕ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ΝΟΙ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txBody>
          <a:bodyPr numCol="1" spcCol="0" lIns="90000" rIns="90000" tIns="45000" bIns="45000" anchor="t">
            <a:normAutofit/>
          </a:bodyPr>
          <a:p>
            <a:pPr marL="355680" indent="-355680" algn="ctr">
              <a:lnSpc>
                <a:spcPct val="1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l-GR" sz="3000" spc="-1" strike="noStrike">
                <a:solidFill>
                  <a:srgbClr val="500000"/>
                </a:solidFill>
                <a:latin typeface="Times New Roman"/>
              </a:rPr>
              <a:t>2024-2025</a:t>
            </a:r>
            <a:endParaRPr b="0" lang="en-US" sz="3000" spc="-1" strike="noStrike">
              <a:latin typeface="Arial"/>
            </a:endParaRPr>
          </a:p>
          <a:p>
            <a:pPr marL="355680" indent="-3556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‒"/>
              <a:tabLst>
                <a:tab algn="l" pos="0"/>
              </a:tabLst>
            </a:pPr>
            <a:r>
              <a:rPr b="0" lang="el-GR" sz="3000" spc="-1" strike="noStrike">
                <a:solidFill>
                  <a:srgbClr val="000000"/>
                </a:solidFill>
                <a:latin typeface="Times New Roman"/>
              </a:rPr>
              <a:t>Εγγεγραμμένοι προπτυχιακοί φοιτητές: </a:t>
            </a:r>
            <a:r>
              <a:rPr b="1" lang="el-GR" sz="3000" spc="-1" strike="noStrike">
                <a:solidFill>
                  <a:srgbClr val="000000"/>
                </a:solidFill>
                <a:latin typeface="Times New Roman"/>
              </a:rPr>
              <a:t>780</a:t>
            </a:r>
            <a:endParaRPr b="0" lang="en-US" sz="3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3000" spc="-1" strike="noStrike">
              <a:latin typeface="Arial"/>
            </a:endParaRPr>
          </a:p>
          <a:p>
            <a:pPr marL="355680" indent="-3556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‒"/>
              <a:tabLst>
                <a:tab algn="l" pos="0"/>
              </a:tabLst>
            </a:pPr>
            <a:r>
              <a:rPr b="0" lang="el-GR" sz="3000" spc="-1" strike="noStrike">
                <a:solidFill>
                  <a:srgbClr val="000000"/>
                </a:solidFill>
                <a:latin typeface="Times New Roman"/>
              </a:rPr>
              <a:t>Διδάσκοντες: </a:t>
            </a:r>
            <a:endParaRPr b="0" lang="en-US" sz="3000" spc="-1" strike="noStrike">
              <a:latin typeface="Arial"/>
            </a:endParaRPr>
          </a:p>
          <a:p>
            <a:pPr marL="711360" indent="-33192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3000" spc="-1" strike="noStrike">
                <a:solidFill>
                  <a:srgbClr val="000000"/>
                </a:solidFill>
                <a:latin typeface="Times New Roman"/>
              </a:rPr>
              <a:t>Μόνιμοι:</a:t>
            </a:r>
            <a:r>
              <a:rPr b="1" lang="el-GR" sz="3000" spc="-1" strike="noStrike">
                <a:solidFill>
                  <a:srgbClr val="000000"/>
                </a:solidFill>
                <a:latin typeface="Times New Roman"/>
              </a:rPr>
              <a:t> 21</a:t>
            </a:r>
            <a:r>
              <a:rPr b="1" lang="el-GR" sz="3000" spc="-1" strike="noStrike">
                <a:solidFill>
                  <a:srgbClr val="ff0000"/>
                </a:solidFill>
                <a:latin typeface="Times New Roman"/>
              </a:rPr>
              <a:t> </a:t>
            </a:r>
            <a:endParaRPr b="0" lang="en-US" sz="3000" spc="-1" strike="noStrike">
              <a:latin typeface="Arial"/>
            </a:endParaRPr>
          </a:p>
          <a:p>
            <a:pPr marL="355680" indent="-355680" algn="ctr">
              <a:lnSpc>
                <a:spcPct val="1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l-GR" sz="3000" spc="-1" strike="noStrike">
                <a:solidFill>
                  <a:srgbClr val="500000"/>
                </a:solidFill>
                <a:latin typeface="Times New Roman"/>
              </a:rPr>
              <a:t>	</a:t>
            </a:r>
            <a:endParaRPr b="0" lang="en-US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Π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Ρ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Α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Κ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Τ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Ι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Κ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Η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 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Α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Σ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Κ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Η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Σ</a:t>
            </a: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Η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670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Στο τρίτο ή στο τέταρτο έτος πραγματοποιείται πρακτική άσκηση φοιτητών ως επιλεγόμενο μάθημα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Διαρκεί δύο (2) μήνες και είναι πλήρους απασχόλησης, σύμφωνα με τις ανάγκες και το ωράριο των φορέων εργασίας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Συνεργαζόμενοι φορείς: ΔΗΠΕΘΕ Πάτρας, Δήμος Πατρέων, Δήμος Αγρινίου, Φεστιβάλ Αθηνών, Ίδρυμα Νιάρχος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ΠΑΡΑΡΤΗΜΑ ΔΙΠΛΩΜΑΤΟΣ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Χορηγείται μετά το τέλος των σπουδών στην ελληνική και αγγλική γλώσσα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Περιέχει πληροφορίες για τη φύση, το επίπεδο, και το περιεχόμενο σπουδών του πτυχιούχου σύμφωνα με κοινές προδιαγραφές της ΕΕ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Περιγράφει μαθήματα που παρακολούθησε ο/η κάτοχος και τα οποία δεν συμπεριλή-φθηκαν στο πτυχίο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3400" spc="-1" strike="noStrike">
                <a:solidFill>
                  <a:srgbClr val="c0504d"/>
                </a:solidFill>
                <a:latin typeface="Arial"/>
              </a:rPr>
              <a:t>Εργαστήριο Σκηνικής Πράξης και Λόγου</a:t>
            </a:r>
            <a:br>
              <a:rPr sz="3400"/>
            </a:br>
            <a:r>
              <a:rPr b="0" lang="el-GR" sz="3400" spc="-1" strike="noStrike">
                <a:solidFill>
                  <a:srgbClr val="c0504d"/>
                </a:solidFill>
                <a:latin typeface="Arial"/>
              </a:rPr>
              <a:t>Στόχοι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704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Σύνδεση της θεωρητικής γνώσης που προσφέρεται στο Τμήμα με τη σκηνική πράξη  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Εργαστηριακή προσέγγιση ζητημάτων θεατρικής παιδείας, έκφρασης, λόγου, κίνησης και παράστασης Αρχαίου Θεάτρου με προγράμματα ΚΕΔΙΒΙΜ*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Η πρακτική και οι εφαρμογές της σκηνικής τέχνης του Θεάτρου για παιδιά και εφήβους και της Διδακτικής του θεάτρου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Ιστοσελίδα: </a:t>
            </a:r>
            <a:r>
              <a:rPr b="0" lang="en-US" sz="2000" spc="-1" strike="noStrike" u="sng">
                <a:solidFill>
                  <a:srgbClr val="0000ff"/>
                </a:solidFill>
                <a:uFillTx/>
                <a:latin typeface="Times New Roman"/>
                <a:hlinkClick r:id="rId1"/>
              </a:rPr>
              <a:t>https://esplo.theatrical.upatras.gr/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87" name="Θέση περιεχομένου 4" descr=""/>
          <p:cNvPicPr/>
          <p:nvPr/>
        </p:nvPicPr>
        <p:blipFill>
          <a:blip r:embed="rId2"/>
          <a:stretch/>
        </p:blipFill>
        <p:spPr>
          <a:xfrm>
            <a:off x="4701960" y="2201400"/>
            <a:ext cx="4037040" cy="2698560"/>
          </a:xfrm>
          <a:prstGeom prst="rect">
            <a:avLst/>
          </a:prstGeom>
          <a:ln w="9525">
            <a:noFill/>
          </a:ln>
        </p:spPr>
      </p:pic>
      <p:sp>
        <p:nvSpPr>
          <p:cNvPr id="288" name="TextBox 3"/>
          <p:cNvSpPr/>
          <p:nvPr/>
        </p:nvSpPr>
        <p:spPr>
          <a:xfrm>
            <a:off x="-111240" y="6459480"/>
            <a:ext cx="5213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*Κέντρα </a:t>
            </a:r>
            <a:r>
              <a:rPr b="0" lang="el-GR" sz="1800" spc="-1" strike="noStrike">
                <a:solidFill>
                  <a:srgbClr val="000000"/>
                </a:solidFill>
                <a:latin typeface="-webkit-standard"/>
                <a:ea typeface="DejaVu Sans"/>
              </a:rPr>
              <a:t>Επιμόρφωσης και Δια Βίου Μάθησης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ΜΕΤΑΠΤΥΧΙΑΚΕΣ ΣΠΟΥΔΕΣ</a:t>
            </a:r>
            <a:br>
              <a:rPr sz="4400"/>
            </a:b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Α΄ ΚΥΚΛΟΥ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181080" indent="-181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(1) ΠΡΟΓΡΑΜΜΑ ΜΕΤΑΠΤΥΧΙΑΚΩΝ ΣΠΟΥΔΩΝ: </a:t>
            </a:r>
            <a:r>
              <a:rPr b="0" i="1" lang="el-GR" sz="32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i="1" lang="el-GR" sz="3200" spc="-1" strike="noStrike">
                <a:solidFill>
                  <a:srgbClr val="e46c0a"/>
                </a:solidFill>
                <a:latin typeface="Times New Roman"/>
              </a:rPr>
              <a:t>Αρχαίο ελληνικό θέατρο και πρόσληψή του στους νεότερους χρόνους </a:t>
            </a:r>
            <a:r>
              <a:rPr b="0" lang="el-GR" sz="3200" spc="-1" strike="noStrike">
                <a:solidFill>
                  <a:srgbClr val="e46c0a"/>
                </a:solidFill>
                <a:latin typeface="Times New Roman"/>
              </a:rPr>
              <a:t>(διάρκεια κύκλου: δύο έτη)</a:t>
            </a:r>
            <a:endParaRPr b="0" lang="en-US" sz="3200" spc="-1" strike="noStrike"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(2) ΠΡΟΓΡΑΜΜΑ ΜΕΤΑΠΤΥΧΙΑΚΩΝ ΣΠΟΥΔΩΝ: </a:t>
            </a:r>
            <a:r>
              <a:rPr b="0" i="1" lang="el-GR" sz="3200" spc="-1" strike="noStrike">
                <a:solidFill>
                  <a:srgbClr val="e46c0a"/>
                </a:solidFill>
                <a:latin typeface="-webkit-standard"/>
              </a:rPr>
              <a:t>Ειδικές προσεγγίσεις στις παραστατικές τέχνες και τον κινηματογράφο (ιστορία, θεωρία, πολιτικές της ταυτότητας ) </a:t>
            </a:r>
            <a:r>
              <a:rPr b="0" lang="el-GR" sz="3200" spc="-1" strike="noStrike">
                <a:solidFill>
                  <a:srgbClr val="e46c0a"/>
                </a:solidFill>
                <a:latin typeface="-webkit-standard"/>
              </a:rPr>
              <a:t>(διάρκεια κύκλου 2 έτη)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324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953735"/>
                </a:solidFill>
                <a:latin typeface="Arial"/>
              </a:rPr>
              <a:t>ΜΕΤΑΠΤΥΧΙΑΚΕΣ ΣΠΟΥΔΕΣ</a:t>
            </a:r>
            <a:br>
              <a:rPr sz="4400"/>
            </a:br>
            <a:r>
              <a:rPr b="0" lang="el-GR" sz="4400" spc="-1" strike="noStrike">
                <a:solidFill>
                  <a:srgbClr val="984807"/>
                </a:solidFill>
                <a:latin typeface="Arial"/>
              </a:rPr>
              <a:t>Β΄ ΚΥΚΛΟΥ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457200" y="2431080"/>
            <a:ext cx="8228160" cy="3693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46c0a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e46c0a"/>
                </a:solidFill>
                <a:latin typeface="Times New Roman"/>
              </a:rPr>
              <a:t>Εκπόνηση διδακτορικής διατριβής στο θέατρο και στον κινηματογράφο (ελάχιστη διάρκεια κύκλου: τρία έτη) 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Εικόνα 2" descr="Εικόνα που περιέχει κείμενο, λογισμικό, ιστοσελίδα, τοποθεσία web&#10;&#10;Περιγραφή που δημιουργήθηκε αυτόματα"/>
          <p:cNvPicPr/>
          <p:nvPr/>
        </p:nvPicPr>
        <p:blipFill>
          <a:blip r:embed="rId1"/>
          <a:srcRect l="8366" t="13544" r="9111" b="14295"/>
          <a:stretch/>
        </p:blipFill>
        <p:spPr>
          <a:xfrm>
            <a:off x="548640" y="672840"/>
            <a:ext cx="8326800" cy="551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Συνήγορος του Φοιτητή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498160" cy="1827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Θεσμός που αποσκοπεί στη διαμεσολάβηση μεταξύ, από τη μία πλευρά των φοιτητριών και φοιτητών και από την άλλη των θεσμικών οργάνων, διδασκόντων/ουσών, υπηρεσιών ή στελεχών του Πανεπιστημίου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u="sng">
                <a:solidFill>
                  <a:srgbClr val="0000ff"/>
                </a:solidFill>
                <a:uFillTx/>
                <a:latin typeface="Times New Roman"/>
                <a:hlinkClick r:id="rId1"/>
              </a:rPr>
              <a:t>https://synigorosfoititi.upatras.gr/</a:t>
            </a: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Times New Roman"/>
              </a:rPr>
              <a:t>τηλ. 2610.969650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96" name="Εικόνα 3" descr=""/>
          <p:cNvPicPr/>
          <p:nvPr/>
        </p:nvPicPr>
        <p:blipFill>
          <a:blip r:embed="rId2"/>
          <a:stretch/>
        </p:blipFill>
        <p:spPr>
          <a:xfrm>
            <a:off x="3283200" y="3399120"/>
            <a:ext cx="5518080" cy="330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ΕΠΑΓΓΕΛΜΑΤΙΚΗ ΑΠΟΚΑΤΑΣΤΑΣΗ ΑΠΟΦΟΙΤΩΝ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846000" y="1556640"/>
            <a:ext cx="7839360" cy="5063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Times New Roman"/>
              </a:rPr>
              <a:t>Δημοτική Εκπαίδευση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: Θεατρική Αγωγή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Times New Roman"/>
              </a:rPr>
              <a:t>Μέση Εκπαίδεση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: Θεατρολογία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Times New Roman"/>
              </a:rPr>
              <a:t>Καλλιτεχνική σταδιοδρομία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: ηθοποιοί, σκηνοθέτες, παραγωγοί (με την προϋπόθεση ότι θα φοιτήσουν και σε δραματική σχολή)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Times New Roman"/>
              </a:rPr>
              <a:t>Ημερήσιος και περιοδικός τύπος 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Times New Roman"/>
              </a:rPr>
              <a:t>Θεατρικοί οργανισμοί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: δραματολόγοι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Times New Roman"/>
              </a:rPr>
              <a:t>Δραματικές σχολές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: καθηγητές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Times New Roman"/>
              </a:rPr>
              <a:t>Σε οργανισμούς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: υπεύθυνοι θεατρικών και πολιτιστικών εκδηλώσεων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6720" cy="1160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1200" spc="-1" strike="noStrike">
                <a:solidFill>
                  <a:srgbClr val="000000"/>
                </a:solidFill>
                <a:latin typeface="Arial"/>
              </a:rPr>
              <a:t>Γενικός οδηγός για τη φοίτηση στο Πανεπιστήμιο Πατρών γενικά περιέχεται στον παρακάτω σύνδεσμο</a:t>
            </a:r>
            <a:br>
              <a:rPr sz="1200"/>
            </a:br>
            <a:endParaRPr b="0" lang="en-US" sz="1200" spc="-1" strike="noStrike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3575160" y="680040"/>
            <a:ext cx="5110200" cy="4366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185760" indent="-18576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- ΕΓΓΡΑΦΕΣ </a:t>
            </a:r>
            <a:endParaRPr b="0" lang="en-US" sz="2400" spc="-1" strike="noStrike">
              <a:latin typeface="Arial"/>
            </a:endParaRPr>
          </a:p>
          <a:p>
            <a:pPr marL="185760" indent="-18576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- ΑΚΑΔΗΜΑΪΚΗ ΤΑΥΤΟΤΗΤΑ &amp; ΠΑΣΟ</a:t>
            </a:r>
            <a:endParaRPr b="0" lang="en-US" sz="2400" spc="-1" strike="noStrike">
              <a:latin typeface="Arial"/>
            </a:endParaRPr>
          </a:p>
          <a:p>
            <a:pPr marL="185760" indent="-185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ΣΥΓΓΡΑΜΜΑΤΑ</a:t>
            </a:r>
            <a:endParaRPr b="0" lang="en-US" sz="2400" spc="-1" strike="noStrike">
              <a:latin typeface="Arial"/>
            </a:endParaRPr>
          </a:p>
          <a:p>
            <a:pPr marL="185760" indent="-185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ΠΑΡΟΧΕΣ ΣΙΤΙΣΗ - ΣΤΕΓΑΣΗ</a:t>
            </a:r>
            <a:endParaRPr b="0" lang="en-US" sz="2400" spc="-1" strike="noStrike">
              <a:latin typeface="Arial"/>
            </a:endParaRPr>
          </a:p>
          <a:p>
            <a:pPr marL="185760" indent="-185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ERASMUS</a:t>
            </a:r>
            <a:endParaRPr b="0" lang="en-US" sz="2400" spc="-1" strike="noStrike">
              <a:latin typeface="Arial"/>
            </a:endParaRPr>
          </a:p>
          <a:p>
            <a:pPr marL="185760" indent="-185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ΚΕΝΤΡΙΚΗ ΒΙΒΛΙΟΘΗΚΗ ΠΑΝΕΠΙΣΤΗΜΙΟΥ ΠΑΤΡΩΝ </a:t>
            </a:r>
            <a:endParaRPr b="0" lang="en-US" sz="2400" spc="-1" strike="noStrike">
              <a:latin typeface="Arial"/>
            </a:endParaRPr>
          </a:p>
          <a:p>
            <a:pPr marL="185760" indent="-185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Η ΖΩΗ ΣΤΟ ΠΑΝΕΠΙΣΤΗΜΙΟ </a:t>
            </a:r>
            <a:endParaRPr b="0" lang="en-US" sz="2400" spc="-1" strike="noStrike">
              <a:latin typeface="Arial"/>
            </a:endParaRPr>
          </a:p>
          <a:p>
            <a:pPr marL="185760" indent="-185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ΜΕΤΕΓΓΡΑΦΕΣ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457200" y="1434960"/>
            <a:ext cx="3006720" cy="4689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pc="-1" strike="noStrike" u="sng">
                <a:solidFill>
                  <a:srgbClr val="0000ff"/>
                </a:solidFill>
                <a:uFillTx/>
                <a:latin typeface="Times New Roman"/>
                <a:hlinkClick r:id="rId1"/>
              </a:rPr>
              <a:t>https://www.upatras.gr/foitites/protoeteis/ilektronikos-odigos/</a:t>
            </a: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Box 6"/>
          <p:cNvSpPr/>
          <p:nvPr/>
        </p:nvSpPr>
        <p:spPr>
          <a:xfrm>
            <a:off x="2092680" y="5845680"/>
            <a:ext cx="387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-BoldMT"/>
                <a:ea typeface="DejaVu Sans"/>
                <a:hlinkClick r:id="rId1"/>
              </a:rPr>
              <a:t>https://welcometoup.upatras.gr/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03" name="Εικόνα 3" descr="Εικόνα που περιέχει κείμενο, στιγμιότυπο οθόνης, γραμματοσειρά, επωνυμία&#10;&#10;Περιγραφή που δημιουργήθηκε αυτόματα"/>
          <p:cNvPicPr/>
          <p:nvPr/>
        </p:nvPicPr>
        <p:blipFill>
          <a:blip r:embed="rId2"/>
          <a:stretch/>
        </p:blipFill>
        <p:spPr>
          <a:xfrm>
            <a:off x="18360" y="0"/>
            <a:ext cx="7770960" cy="585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/>
          </a:bodyPr>
          <a:p>
            <a:pPr algn="ctr">
              <a:lnSpc>
                <a:spcPct val="110000"/>
              </a:lnSpc>
              <a:buNone/>
            </a:pP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ΑΙΘΟΥ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ΣΕΣ 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ΔΙΔΑΣ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ΚΑΛΙΑ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Σ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7200" y="1636200"/>
            <a:ext cx="8228160" cy="45244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10000"/>
              </a:lnSpc>
              <a:spcBef>
                <a:spcPts val="641"/>
              </a:spcBef>
              <a:buClr>
                <a:srgbClr val="953735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953735"/>
                </a:solidFill>
                <a:latin typeface="Times New Roman"/>
              </a:rPr>
              <a:t>5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 αίθουσες διδασκαλίας       </a:t>
            </a:r>
            <a:r>
              <a:rPr b="0" lang="de-DE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 κτήρια Α΄ &amp; Β΄ 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953735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953735"/>
                </a:solidFill>
                <a:latin typeface="Times New Roman"/>
              </a:rPr>
              <a:t>2</a:t>
            </a: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 αίθουσες διδασκαλίας (ΠΑΜ 11 &amp; Κ11) 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Χωρητικότητα:</a:t>
            </a:r>
            <a:r>
              <a:rPr b="0" lang="el-GR" sz="3200" spc="-1" strike="noStrike">
                <a:solidFill>
                  <a:srgbClr val="632523"/>
                </a:solidFill>
                <a:latin typeface="Times New Roman"/>
              </a:rPr>
              <a:t> 30 έως 80 θέσεις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Εξοπλισμός:</a:t>
            </a:r>
            <a:r>
              <a:rPr b="0" lang="el-GR" sz="3200" spc="-1" strike="noStrike">
                <a:solidFill>
                  <a:srgbClr val="632523"/>
                </a:solidFill>
                <a:latin typeface="Times New Roman"/>
              </a:rPr>
              <a:t> </a:t>
            </a:r>
            <a:r>
              <a:rPr b="0" lang="en-US" sz="3200" spc="-1" strike="noStrike">
                <a:solidFill>
                  <a:srgbClr val="632523"/>
                </a:solidFill>
                <a:latin typeface="Times New Roman"/>
              </a:rPr>
              <a:t>tv, H/Y</a:t>
            </a:r>
            <a:r>
              <a:rPr b="0" lang="el-GR" sz="3200" spc="-1" strike="noStrike">
                <a:solidFill>
                  <a:srgbClr val="632523"/>
                </a:solidFill>
                <a:latin typeface="Times New Roman"/>
              </a:rPr>
              <a:t>+</a:t>
            </a:r>
            <a:r>
              <a:rPr b="0" lang="en-US" sz="3200" spc="-1" strike="noStrike">
                <a:solidFill>
                  <a:srgbClr val="632523"/>
                </a:solidFill>
                <a:latin typeface="Times New Roman"/>
              </a:rPr>
              <a:t>web, </a:t>
            </a:r>
            <a:r>
              <a:rPr b="0" lang="el-GR" sz="3200" spc="-1" strike="noStrike">
                <a:solidFill>
                  <a:srgbClr val="632523"/>
                </a:solidFill>
                <a:latin typeface="Times New Roman"/>
              </a:rPr>
              <a:t>βιντεοπροβολέας, ηχεία, κάμερες, μικρόφωνα.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1" name="Right Arrow 3"/>
          <p:cNvSpPr/>
          <p:nvPr/>
        </p:nvSpPr>
        <p:spPr>
          <a:xfrm>
            <a:off x="5060520" y="1806840"/>
            <a:ext cx="527040" cy="2415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85800" y="2693880"/>
            <a:ext cx="7770960" cy="1468440"/>
          </a:xfrm>
          <a:prstGeom prst="rect">
            <a:avLst/>
          </a:prstGeom>
          <a:solidFill>
            <a:srgbClr val="948a54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l-GR" sz="4400" spc="191" strike="noStrike">
                <a:solidFill>
                  <a:srgbClr val="000000"/>
                </a:solidFill>
                <a:latin typeface="Arial"/>
              </a:rPr>
              <a:t>Καλή ακαδημαϊκή χρονιά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Πίνακας 6"/>
          <p:cNvGraphicFramePr/>
          <p:nvPr/>
        </p:nvGraphicFramePr>
        <p:xfrm>
          <a:off x="1068480" y="5329080"/>
          <a:ext cx="6095160" cy="1112040"/>
        </p:xfrm>
        <a:graphic>
          <a:graphicData uri="http://schemas.openxmlformats.org/drawingml/2006/table">
            <a:tbl>
              <a:tblPr/>
              <a:tblGrid>
                <a:gridCol w="3047760"/>
                <a:gridCol w="304776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1. Κτήριο Γραμματείας, Αίθουσα Α1, Βιβλιοθήκη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4. Γραφεία διδασκόντων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Κτήριο Αίθουσες: Β1, Β2, Βπ, Βσ, Υπολογιστών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 Αίθουσα Κ11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Γραφεία Διδασκόντων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l-GR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 Αίθουσα ΠΑΜ 11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223" name="Εικόνα 7" descr=""/>
          <p:cNvPicPr/>
          <p:nvPr/>
        </p:nvPicPr>
        <p:blipFill>
          <a:blip r:embed="rId1"/>
          <a:stretch/>
        </p:blipFill>
        <p:spPr>
          <a:xfrm>
            <a:off x="0" y="533880"/>
            <a:ext cx="9142560" cy="4754880"/>
          </a:xfrm>
          <a:prstGeom prst="rect">
            <a:avLst/>
          </a:prstGeom>
          <a:ln w="0">
            <a:noFill/>
          </a:ln>
        </p:spPr>
      </p:pic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8160" cy="483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ΧΑΡΤΗΣ </a:t>
            </a: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ΑΙΘΟΥΣΩΝ </a:t>
            </a: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ΤΜΗΜΑΤΟΣ </a:t>
            </a: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ΘΕΑΤΡΙΚΩΝ </a:t>
            </a: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ΣΠΟΥΔΩΝ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ΔΙΔΑΣ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ΚΑΛΙΑ 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&amp; 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ΔΙΑΔΙΚ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ΤΥΑΚ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Η 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ΤΕΧΝ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ΟΛΟΓΙ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Α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txBody>
          <a:bodyPr numCol="1" spcCol="0" lIns="90000" rIns="90000" tIns="45000" bIns="45000" anchor="t">
            <a:normAutofit fontScale="82000"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</a:rPr>
              <a:t>E-class: </a:t>
            </a:r>
            <a:r>
              <a:rPr b="1" lang="el-GR" sz="3600" spc="-1" strike="noStrike">
                <a:solidFill>
                  <a:srgbClr val="000000"/>
                </a:solidFill>
                <a:latin typeface="Times New Roman"/>
              </a:rPr>
              <a:t>95 </a:t>
            </a:r>
            <a:r>
              <a:rPr b="0" lang="el-GR" sz="3600" spc="-1" strike="noStrike">
                <a:solidFill>
                  <a:srgbClr val="000000"/>
                </a:solidFill>
                <a:latin typeface="Times New Roman"/>
              </a:rPr>
              <a:t>προπτυχιακά μαθήματα </a:t>
            </a:r>
            <a:endParaRPr b="0" lang="en-US" sz="3600" spc="-1" strike="noStrike">
              <a:latin typeface="Arial"/>
            </a:endParaRPr>
          </a:p>
          <a:p>
            <a:pPr marL="40464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r>
              <a:rPr b="0" lang="el-GR" sz="2600" spc="-1" strike="noStrike">
                <a:solidFill>
                  <a:srgbClr val="000000"/>
                </a:solidFill>
                <a:latin typeface="Times New Roman"/>
              </a:rPr>
              <a:t>(ψηφιακό υλικό για τα μαθήματα και επικοινωνία διδασκόντων-διδασκομένων)</a:t>
            </a:r>
            <a:endParaRPr b="0" lang="en-US" sz="2600" spc="-1" strike="noStrike">
              <a:latin typeface="Arial"/>
            </a:endParaRPr>
          </a:p>
          <a:p>
            <a:pPr marL="317520" indent="-442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 u="sng">
                <a:solidFill>
                  <a:srgbClr val="0000ff"/>
                </a:solidFill>
                <a:uFillTx/>
                <a:latin typeface="Times New Roman"/>
                <a:hlinkClick r:id="rId1"/>
              </a:rPr>
              <a:t>https://eclass.upatras.gr/modules/auth/opencourses.php?fc=101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2400" spc="-1" strike="noStrike">
              <a:latin typeface="Arial"/>
            </a:endParaRPr>
          </a:p>
          <a:p>
            <a:pPr marL="317520" indent="-4428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endParaRPr b="0" lang="en-US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3600" spc="-1" strike="noStrike">
                <a:solidFill>
                  <a:srgbClr val="000000"/>
                </a:solidFill>
                <a:latin typeface="Times New Roman"/>
              </a:rPr>
              <a:t>Πρόσβαση στο διαδίκτυο για φοιτητές/φοιτήτριες από:</a:t>
            </a:r>
            <a:endParaRPr b="0" lang="en-US" sz="3600" spc="-1" strike="noStrike">
              <a:latin typeface="Arial"/>
            </a:endParaRPr>
          </a:p>
          <a:p>
            <a:pPr marL="70812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Βιβλιοθήκη του Τμήματος (2 θέσεις)</a:t>
            </a:r>
            <a:endParaRPr b="0" lang="en-US" sz="3200" spc="-1" strike="noStrike">
              <a:latin typeface="Arial"/>
            </a:endParaRPr>
          </a:p>
          <a:p>
            <a:pPr marL="70812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Αίθουσα ηλεκτρονικών υπολογιστών</a:t>
            </a:r>
            <a:endParaRPr b="0" lang="en-US" sz="3200" spc="-1" strike="noStrike">
              <a:latin typeface="Arial"/>
            </a:endParaRPr>
          </a:p>
          <a:p>
            <a:pPr marL="70812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eduroam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ΒΙΒΛΙ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ΟΘΗΚ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Η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7200" y="1417680"/>
            <a:ext cx="8228160" cy="470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txBody>
          <a:bodyPr numCol="1" spcCol="0" lIns="90000" rIns="90000" tIns="45000" bIns="45000" anchor="t">
            <a:normAutofit/>
          </a:bodyPr>
          <a:p>
            <a:pPr>
              <a:lnSpc>
                <a:spcPct val="60000"/>
              </a:lnSpc>
              <a:spcBef>
                <a:spcPts val="799"/>
              </a:spcBef>
              <a:buNone/>
            </a:pPr>
            <a:endParaRPr b="0" lang="en-US" sz="4000" spc="-1" strike="noStrike">
              <a:latin typeface="Arial"/>
            </a:endParaRPr>
          </a:p>
          <a:p>
            <a:pPr marL="343080" indent="-343080">
              <a:lnSpc>
                <a:spcPct val="6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4000" spc="-1" strike="noStrike">
                <a:solidFill>
                  <a:srgbClr val="000000"/>
                </a:solidFill>
                <a:latin typeface="Times New Roman"/>
              </a:rPr>
              <a:t>Αναγνωστήριο / δανειστική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6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n-US" sz="4000" spc="-1" strike="noStrike">
              <a:latin typeface="Arial"/>
            </a:endParaRPr>
          </a:p>
          <a:p>
            <a:pPr marL="343080" indent="-343080">
              <a:lnSpc>
                <a:spcPct val="6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l-GR" sz="4000" spc="-1" strike="noStrike">
                <a:solidFill>
                  <a:srgbClr val="000000"/>
                </a:solidFill>
                <a:latin typeface="Times New Roman"/>
              </a:rPr>
              <a:t>~ 17.000</a:t>
            </a:r>
            <a:r>
              <a:rPr b="0" lang="el-GR" sz="4000" spc="-1" strike="noStrike">
                <a:solidFill>
                  <a:srgbClr val="000000"/>
                </a:solidFill>
                <a:latin typeface="Times New Roman"/>
              </a:rPr>
              <a:t> βιβλία, περιοδικά, </a:t>
            </a:r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dvd, cd</a:t>
            </a:r>
            <a:endParaRPr b="0" lang="en-US" sz="4000" spc="-1" strike="noStrike">
              <a:latin typeface="Arial"/>
            </a:endParaRPr>
          </a:p>
          <a:p>
            <a:pPr marL="343080" indent="-343080">
              <a:lnSpc>
                <a:spcPct val="6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n-US" sz="4000" spc="-1" strike="noStrike">
              <a:latin typeface="Arial"/>
            </a:endParaRPr>
          </a:p>
          <a:p>
            <a:pPr marL="343080" indent="-343080">
              <a:lnSpc>
                <a:spcPct val="6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2 H/Y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6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n-US" sz="4000" spc="-1" strike="noStrike">
              <a:latin typeface="Arial"/>
            </a:endParaRPr>
          </a:p>
          <a:p>
            <a:pPr marL="343080" indent="-343080">
              <a:lnSpc>
                <a:spcPct val="6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4000" spc="-1" strike="noStrike">
                <a:solidFill>
                  <a:srgbClr val="000000"/>
                </a:solidFill>
                <a:latin typeface="Times New Roman"/>
              </a:rPr>
              <a:t>Σύνδεσμος:</a:t>
            </a:r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4000" spc="-1" strike="noStrike" u="sng">
                <a:solidFill>
                  <a:srgbClr val="0000ff"/>
                </a:solidFill>
                <a:uFillTx/>
                <a:latin typeface="Times New Roman"/>
                <a:hlinkClick r:id="rId1"/>
              </a:rPr>
              <a:t>https://library.upatras.gr/</a:t>
            </a:r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80880" y="179280"/>
            <a:ext cx="8228160" cy="870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rmAutofit fontScale="80000"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ΒΙΒΛΙ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ΟΘΗΚ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Η – 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ΓΝΩΣΤ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ΙΚΑ </a:t>
            </a:r>
            <a:r>
              <a:rPr b="0" lang="el-GR" sz="4400" spc="-1" strike="noStrike">
                <a:solidFill>
                  <a:srgbClr val="632523"/>
                </a:solidFill>
                <a:latin typeface="Arial"/>
              </a:rPr>
              <a:t>ΠΕΔΙΑ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57200" y="1146240"/>
            <a:ext cx="4037040" cy="5539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</a:rPr>
              <a:t>Δραματουργία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</a:rPr>
              <a:t>Ιστορία &amp; θεωρία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el-GR" sz="2200" spc="-1" strike="noStrike">
                <a:solidFill>
                  <a:srgbClr val="000000"/>
                </a:solidFill>
                <a:latin typeface="Times New Roman"/>
              </a:rPr>
              <a:t>θεάτρου / παράστασης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</a:rPr>
              <a:t>Θεατρικοί συγγραφείς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</a:rPr>
              <a:t>Αρχιτεκτονική θεάτρου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</a:rPr>
              <a:t>Κουκλοθέατρο 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</a:rPr>
              <a:t>Θέατρο στην εκπαίδευση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</a:rPr>
              <a:t>Ιστορία νεοελληνικής λογοτεχνίας 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</a:rPr>
              <a:t>Ιστορία εθνικών λογοτεχνιών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</a:rPr>
              <a:t>Μετάφραση &amp; μεταφρασεολογία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</a:rPr>
              <a:t>Χορός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</a:rPr>
              <a:t>Μουσική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</a:rPr>
              <a:t>Κινηματογράφος 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Times New Roman"/>
              </a:rPr>
              <a:t>Εικαστικές τέχνες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4648320" y="1146240"/>
            <a:ext cx="4037040" cy="5539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l-GR" sz="2400" spc="-1" strike="noStrike">
                <a:solidFill>
                  <a:srgbClr val="000000"/>
                </a:solidFill>
                <a:latin typeface="Times New Roman"/>
              </a:rPr>
              <a:t>Λεξικά / εγκυκλοπαίδειες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: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Θεάτρου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Ιστορίας </a:t>
            </a:r>
            <a:endParaRPr b="0" lang="en-US" sz="2400" spc="-1" strike="noStrike">
              <a:latin typeface="Arial"/>
            </a:endParaRPr>
          </a:p>
          <a:p>
            <a:pPr marL="3636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Αρχαίας τέχνης</a:t>
            </a:r>
            <a:endParaRPr b="0" lang="en-US" sz="2400" spc="-1" strike="noStrike">
              <a:latin typeface="Arial"/>
            </a:endParaRPr>
          </a:p>
          <a:p>
            <a:pPr marL="3636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Νεότερης τέχνης</a:t>
            </a:r>
            <a:endParaRPr b="0" lang="en-US" sz="2400" spc="-1" strike="noStrike">
              <a:latin typeface="Arial"/>
            </a:endParaRPr>
          </a:p>
          <a:p>
            <a:pPr marL="3636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3636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l-GR" sz="2400" spc="-1" strike="noStrike">
                <a:solidFill>
                  <a:srgbClr val="000000"/>
                </a:solidFill>
                <a:latin typeface="Times New Roman"/>
              </a:rPr>
              <a:t>Αρχαίο θέατρο 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Σχολιασμένες εκδόσεις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Μεταφράσεις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Ερμηνευτικές μονογραφίες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Times New Roman"/>
              </a:rPr>
              <a:t>Αρχαιογνωστικές εγκυκλοπαίδειες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ΙΣΤΟΣ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ΕΛΙΔΑ 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ΤΟΥ 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ΤΜΗΜ</a:t>
            </a:r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ΑΤΟΣ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468000" y="1352880"/>
            <a:ext cx="8228160" cy="5164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99960" algn="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 u="sng">
                <a:solidFill>
                  <a:srgbClr val="0000ff"/>
                </a:solidFill>
                <a:uFillTx/>
                <a:latin typeface="Times New Roman"/>
                <a:hlinkClick r:id="rId1"/>
              </a:rPr>
              <a:t>https://www.theaterst.upatras.gr/</a:t>
            </a:r>
            <a:endParaRPr b="0" lang="en-US" sz="2800" spc="-1" strike="noStrike">
              <a:latin typeface="Arial"/>
            </a:endParaRPr>
          </a:p>
          <a:p>
            <a:pPr marL="39996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Times New Roman"/>
              </a:rPr>
              <a:t>Πληροφορίες για:</a:t>
            </a:r>
            <a:endParaRPr b="0" lang="en-US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Τμήμα γενικά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Πρόγραμμα Σπουδών (προπτυχιακά θέματα)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Ιστοσελίδες διδασκόντων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Ανακοινώσεις [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Times New Roman"/>
              </a:rPr>
              <a:t>οι φοιτητές/ήτριες οφείλουν να παρακολουθούν καθημερινά τις ανακοινώσεις</a:t>
            </a: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] 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Γενικές και των Προπτυχιακών Εκδηλώσεις</a:t>
            </a:r>
            <a:endParaRPr b="0" lang="en-US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Times New Roman"/>
              </a:rPr>
              <a:t>Χρήσιμους συνδέσμους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l-GR" sz="1600" spc="-1" strike="noStrike">
                <a:solidFill>
                  <a:srgbClr val="000000"/>
                </a:solidFill>
                <a:latin typeface="Times New Roman"/>
              </a:rPr>
              <a:t>Διε</a:t>
            </a:r>
            <a:r>
              <a:rPr b="0" lang="en-US" sz="1600" spc="-1" strike="noStrike">
                <a:solidFill>
                  <a:srgbClr val="000000"/>
                </a:solidFill>
                <a:latin typeface="Times New Roman"/>
              </a:rPr>
              <a:t>ύ</a:t>
            </a:r>
            <a:r>
              <a:rPr b="0" lang="el-GR" sz="1600" spc="-1" strike="noStrike">
                <a:solidFill>
                  <a:srgbClr val="000000"/>
                </a:solidFill>
                <a:latin typeface="Times New Roman"/>
              </a:rPr>
              <a:t>θυνση ηλεκτρονικού ταχ/μειου Γραμματείας Τμήματος: </a:t>
            </a:r>
            <a:r>
              <a:rPr b="0" lang="en-US" sz="1600" spc="-1" strike="noStrike" u="sng">
                <a:solidFill>
                  <a:srgbClr val="0000ff"/>
                </a:solidFill>
                <a:uFillTx/>
                <a:latin typeface="Times New Roman"/>
                <a:hlinkClick r:id="rId2"/>
              </a:rPr>
              <a:t>theatric@upatras.g</a:t>
            </a:r>
            <a:r>
              <a:rPr b="0" lang="el-GR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672</TotalTime>
  <Application>LibreOffice/7.3.7.2$Linux_X86_64 LibreOffice_project/30$Build-2</Application>
  <AppVersion>15.0000</AppVersion>
  <Words>3386</Words>
  <Paragraphs>514</Paragraphs>
  <Company>privat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2013-12-02T10:47:58Z</dcterms:created>
  <dc:creator>Martin Kreeb</dc:creator>
  <dc:description/>
  <dc:language>en-US</dc:language>
  <cp:lastModifiedBy/>
  <cp:lastPrinted>2021-10-18T06:56:27Z</cp:lastPrinted>
  <dcterms:modified xsi:type="dcterms:W3CDTF">2024-10-17T12:25:47Z</dcterms:modified>
  <cp:revision>184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Προβολή στην οθόνη (4:3)</vt:lpwstr>
  </property>
  <property fmtid="{D5CDD505-2E9C-101B-9397-08002B2CF9AE}" pid="4" name="Slides">
    <vt:i4>40</vt:i4>
  </property>
</Properties>
</file>